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ileron" panose="020B0604020202020204" charset="0"/>
      <p:regular r:id="rId37"/>
    </p:embeddedFont>
    <p:embeddedFont>
      <p:font typeface="Aileron Bold" panose="020B0604020202020204" charset="0"/>
      <p:regular r:id="rId38"/>
    </p:embeddedFont>
    <p:embeddedFont>
      <p:font typeface="Aileron Bold Italics" panose="020B0604020202020204" charset="0"/>
      <p:regular r:id="rId39"/>
    </p:embeddedFont>
    <p:embeddedFont>
      <p:font typeface="Aileron Italics" panose="020B0604020202020204" charset="0"/>
      <p:regular r:id="rId40"/>
    </p:embeddedFont>
    <p:embeddedFont>
      <p:font typeface="Open Sauce Bold" panose="020B0604020202020204" charset="0"/>
      <p:regular r:id="rId41"/>
    </p:embeddedFont>
    <p:embeddedFont>
      <p:font typeface="Open Sauce Bold Italics" panose="020B0604020202020204" charset="0"/>
      <p:regular r:id="rId42"/>
    </p:embeddedFont>
    <p:embeddedFont>
      <p:font typeface="Oswald Bold" panose="020B0604020202020204" charset="0"/>
      <p:regular r:id="rId43"/>
    </p:embeddedFont>
    <p:embeddedFont>
      <p:font typeface="Playfair Display Bold" panose="020B0604020202020204" charset="0"/>
      <p:regular r:id="rId44"/>
    </p:embeddedFont>
    <p:embeddedFont>
      <p:font typeface="Playfair Display Bold Italics" panose="020B0604020202020204" charset="0"/>
      <p:regular r:id="rId45"/>
    </p:embeddedFont>
    <p:embeddedFont>
      <p:font typeface="Poppins Bold" panose="020B0604020202020204" charset="0"/>
      <p:regular r:id="rId46"/>
    </p:embeddedFont>
    <p:embeddedFont>
      <p:font typeface="Poppins Bold Italics"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22" autoAdjust="0"/>
  </p:normalViewPr>
  <p:slideViewPr>
    <p:cSldViewPr>
      <p:cViewPr varScale="1">
        <p:scale>
          <a:sx n="41" d="100"/>
          <a:sy n="41" d="100"/>
        </p:scale>
        <p:origin x="8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02-Mar-24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02-Mar-24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02-Mar-24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02-Mar-24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9.sv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31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A42877-9C24-4560-9DEC-FA1C88B16417}"/>
              </a:ext>
            </a:extLst>
          </p:cNvPr>
          <p:cNvPicPr>
            <a:picLocks noChangeAspect="1"/>
          </p:cNvPicPr>
          <p:nvPr/>
        </p:nvPicPr>
        <p:blipFill rotWithShape="1">
          <a:blip r:embed="rId2"/>
          <a:srcRect t="29781" r="33585" b="13193"/>
          <a:stretch/>
        </p:blipFill>
        <p:spPr>
          <a:xfrm>
            <a:off x="5257800" y="1"/>
            <a:ext cx="13030200" cy="10140702"/>
          </a:xfrm>
          <a:prstGeom prst="rect">
            <a:avLst/>
          </a:prstGeom>
        </p:spPr>
      </p:pic>
      <p:sp>
        <p:nvSpPr>
          <p:cNvPr id="3" name="TextBox 3"/>
          <p:cNvSpPr txBox="1"/>
          <p:nvPr/>
        </p:nvSpPr>
        <p:spPr>
          <a:xfrm>
            <a:off x="1966926" y="2916336"/>
            <a:ext cx="10328328" cy="2907765"/>
          </a:xfrm>
          <a:prstGeom prst="rect">
            <a:avLst/>
          </a:prstGeom>
        </p:spPr>
        <p:txBody>
          <a:bodyPr lIns="0" tIns="0" rIns="0" bIns="0" rtlCol="0" anchor="t">
            <a:spAutoFit/>
          </a:bodyPr>
          <a:lstStyle/>
          <a:p>
            <a:pPr>
              <a:lnSpc>
                <a:spcPts val="10953"/>
              </a:lnSpc>
            </a:pPr>
            <a:r>
              <a:rPr lang="en-US" sz="9957">
                <a:solidFill>
                  <a:srgbClr val="FAFAFA"/>
                </a:solidFill>
                <a:latin typeface="Poppins Bold Italics"/>
              </a:rPr>
              <a:t>BOMBA LIFE SUPPORT (BLS)</a:t>
            </a:r>
          </a:p>
        </p:txBody>
      </p:sp>
      <p:grpSp>
        <p:nvGrpSpPr>
          <p:cNvPr id="5" name="Group 5"/>
          <p:cNvGrpSpPr/>
          <p:nvPr/>
        </p:nvGrpSpPr>
        <p:grpSpPr>
          <a:xfrm rot="5400000">
            <a:off x="3154802" y="4546825"/>
            <a:ext cx="146298" cy="2522050"/>
            <a:chOff x="0" y="0"/>
            <a:chExt cx="38531" cy="664243"/>
          </a:xfrm>
        </p:grpSpPr>
        <p:sp>
          <p:nvSpPr>
            <p:cNvPr id="6" name="Freeform 6"/>
            <p:cNvSpPr/>
            <p:nvPr/>
          </p:nvSpPr>
          <p:spPr>
            <a:xfrm>
              <a:off x="0" y="0"/>
              <a:ext cx="38531" cy="664244"/>
            </a:xfrm>
            <a:custGeom>
              <a:avLst/>
              <a:gdLst/>
              <a:ahLst/>
              <a:cxnLst/>
              <a:rect l="l" t="t" r="r" b="b"/>
              <a:pathLst>
                <a:path w="38531" h="664244">
                  <a:moveTo>
                    <a:pt x="0" y="0"/>
                  </a:moveTo>
                  <a:lnTo>
                    <a:pt x="38531" y="0"/>
                  </a:lnTo>
                  <a:lnTo>
                    <a:pt x="38531" y="664244"/>
                  </a:lnTo>
                  <a:lnTo>
                    <a:pt x="0" y="664244"/>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7" name="TextBox 7"/>
            <p:cNvSpPr txBox="1"/>
            <p:nvPr/>
          </p:nvSpPr>
          <p:spPr>
            <a:xfrm>
              <a:off x="0" y="-19050"/>
              <a:ext cx="38531" cy="68329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TextBox 8"/>
          <p:cNvSpPr txBox="1"/>
          <p:nvPr/>
        </p:nvSpPr>
        <p:spPr>
          <a:xfrm>
            <a:off x="1966926" y="6048664"/>
            <a:ext cx="9912271" cy="2185267"/>
          </a:xfrm>
          <a:prstGeom prst="rect">
            <a:avLst/>
          </a:prstGeom>
        </p:spPr>
        <p:txBody>
          <a:bodyPr lIns="0" tIns="0" rIns="0" bIns="0" rtlCol="0" anchor="t">
            <a:spAutoFit/>
          </a:bodyPr>
          <a:lstStyle/>
          <a:p>
            <a:pPr>
              <a:lnSpc>
                <a:spcPts val="4408"/>
              </a:lnSpc>
            </a:pPr>
            <a:r>
              <a:rPr lang="en-US" sz="2395" dirty="0">
                <a:solidFill>
                  <a:srgbClr val="F4F4F4"/>
                </a:solidFill>
                <a:latin typeface="Poppins Bold"/>
              </a:rPr>
              <a:t>SESI 6: </a:t>
            </a:r>
          </a:p>
          <a:p>
            <a:pPr marL="517275" lvl="1" indent="-258637">
              <a:lnSpc>
                <a:spcPts val="4408"/>
              </a:lnSpc>
              <a:buFont typeface="Arial"/>
              <a:buChar char="•"/>
            </a:pPr>
            <a:r>
              <a:rPr lang="en-US" sz="2395" dirty="0">
                <a:solidFill>
                  <a:srgbClr val="F4F4F4"/>
                </a:solidFill>
                <a:latin typeface="Poppins Bold"/>
              </a:rPr>
              <a:t>KECEDERAAN SPINA </a:t>
            </a:r>
            <a:r>
              <a:rPr lang="en-US" sz="2395" dirty="0">
                <a:solidFill>
                  <a:srgbClr val="F4F4F4"/>
                </a:solidFill>
                <a:latin typeface="Poppins Bold Italics"/>
              </a:rPr>
              <a:t>(SPINAL INJURY) </a:t>
            </a:r>
          </a:p>
          <a:p>
            <a:pPr marL="517275" lvl="1" indent="-258637">
              <a:lnSpc>
                <a:spcPts val="4408"/>
              </a:lnSpc>
              <a:buFont typeface="Arial"/>
              <a:buChar char="•"/>
            </a:pPr>
            <a:r>
              <a:rPr lang="en-US" sz="2395" dirty="0">
                <a:solidFill>
                  <a:srgbClr val="F4F4F4"/>
                </a:solidFill>
                <a:latin typeface="Poppins Bold"/>
              </a:rPr>
              <a:t>PITAM DAN TIDAK SEDARKAN DIRI</a:t>
            </a:r>
          </a:p>
          <a:p>
            <a:pPr marL="517275" lvl="1" indent="-258637">
              <a:lnSpc>
                <a:spcPts val="4408"/>
              </a:lnSpc>
              <a:buFont typeface="Arial"/>
              <a:buChar char="•"/>
            </a:pPr>
            <a:r>
              <a:rPr lang="en-US" sz="2395" dirty="0">
                <a:solidFill>
                  <a:srgbClr val="F4F4F4"/>
                </a:solidFill>
                <a:latin typeface="Poppins Bold"/>
              </a:rPr>
              <a:t>GIGITAN DAN SENGATAN BERBISA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Freeform 4"/>
          <p:cNvSpPr/>
          <p:nvPr/>
        </p:nvSpPr>
        <p:spPr>
          <a:xfrm>
            <a:off x="1028700" y="2513955"/>
            <a:ext cx="2888882" cy="1357774"/>
          </a:xfrm>
          <a:custGeom>
            <a:avLst/>
            <a:gdLst/>
            <a:ahLst/>
            <a:cxnLst/>
            <a:rect l="l" t="t" r="r" b="b"/>
            <a:pathLst>
              <a:path w="2888882" h="1357774">
                <a:moveTo>
                  <a:pt x="0" y="0"/>
                </a:moveTo>
                <a:lnTo>
                  <a:pt x="2888882" y="0"/>
                </a:lnTo>
                <a:lnTo>
                  <a:pt x="2888882" y="1357775"/>
                </a:lnTo>
                <a:lnTo>
                  <a:pt x="0" y="1357775"/>
                </a:lnTo>
                <a:lnTo>
                  <a:pt x="0" y="0"/>
                </a:lnTo>
                <a:close/>
              </a:path>
            </a:pathLst>
          </a:custGeom>
          <a:blipFill>
            <a:blip r:embed="rId4"/>
            <a:stretch>
              <a:fillRect/>
            </a:stretch>
          </a:blipFill>
        </p:spPr>
      </p:sp>
      <p:sp>
        <p:nvSpPr>
          <p:cNvPr id="5" name="Freeform 5"/>
          <p:cNvSpPr/>
          <p:nvPr/>
        </p:nvSpPr>
        <p:spPr>
          <a:xfrm>
            <a:off x="13379077" y="3073200"/>
            <a:ext cx="2877629" cy="2634959"/>
          </a:xfrm>
          <a:custGeom>
            <a:avLst/>
            <a:gdLst/>
            <a:ahLst/>
            <a:cxnLst/>
            <a:rect l="l" t="t" r="r" b="b"/>
            <a:pathLst>
              <a:path w="2877629" h="2634959">
                <a:moveTo>
                  <a:pt x="0" y="0"/>
                </a:moveTo>
                <a:lnTo>
                  <a:pt x="2877629" y="0"/>
                </a:lnTo>
                <a:lnTo>
                  <a:pt x="2877629" y="2634959"/>
                </a:lnTo>
                <a:lnTo>
                  <a:pt x="0" y="2634959"/>
                </a:lnTo>
                <a:lnTo>
                  <a:pt x="0" y="0"/>
                </a:lnTo>
                <a:close/>
              </a:path>
            </a:pathLst>
          </a:custGeom>
          <a:blipFill>
            <a:blip r:embed="rId5"/>
            <a:stretch>
              <a:fillRect l="-4389" t="-10827" r="-5940" b="-4474"/>
            </a:stretch>
          </a:blipFill>
        </p:spPr>
      </p:sp>
      <p:sp>
        <p:nvSpPr>
          <p:cNvPr id="6" name="Freeform 6"/>
          <p:cNvSpPr/>
          <p:nvPr/>
        </p:nvSpPr>
        <p:spPr>
          <a:xfrm>
            <a:off x="1128289" y="5572264"/>
            <a:ext cx="2689704" cy="2420733"/>
          </a:xfrm>
          <a:custGeom>
            <a:avLst/>
            <a:gdLst/>
            <a:ahLst/>
            <a:cxnLst/>
            <a:rect l="l" t="t" r="r" b="b"/>
            <a:pathLst>
              <a:path w="2689704" h="2420733">
                <a:moveTo>
                  <a:pt x="0" y="0"/>
                </a:moveTo>
                <a:lnTo>
                  <a:pt x="2689704" y="0"/>
                </a:lnTo>
                <a:lnTo>
                  <a:pt x="2689704" y="2420734"/>
                </a:lnTo>
                <a:lnTo>
                  <a:pt x="0" y="2420734"/>
                </a:lnTo>
                <a:lnTo>
                  <a:pt x="0" y="0"/>
                </a:lnTo>
                <a:close/>
              </a:path>
            </a:pathLst>
          </a:custGeom>
          <a:blipFill>
            <a:blip r:embed="rId6"/>
            <a:stretch>
              <a:fillRect/>
            </a:stretch>
          </a:blipFill>
        </p:spPr>
      </p:sp>
      <p:sp>
        <p:nvSpPr>
          <p:cNvPr id="7" name="Freeform 7"/>
          <p:cNvSpPr/>
          <p:nvPr/>
        </p:nvSpPr>
        <p:spPr>
          <a:xfrm>
            <a:off x="13476834" y="7362602"/>
            <a:ext cx="3969577" cy="2956322"/>
          </a:xfrm>
          <a:custGeom>
            <a:avLst/>
            <a:gdLst/>
            <a:ahLst/>
            <a:cxnLst/>
            <a:rect l="l" t="t" r="r" b="b"/>
            <a:pathLst>
              <a:path w="3969577" h="2956322">
                <a:moveTo>
                  <a:pt x="0" y="0"/>
                </a:moveTo>
                <a:lnTo>
                  <a:pt x="3969577" y="0"/>
                </a:lnTo>
                <a:lnTo>
                  <a:pt x="3969577" y="2956321"/>
                </a:lnTo>
                <a:lnTo>
                  <a:pt x="0" y="2956321"/>
                </a:lnTo>
                <a:lnTo>
                  <a:pt x="0" y="0"/>
                </a:lnTo>
                <a:close/>
              </a:path>
            </a:pathLst>
          </a:custGeom>
          <a:blipFill>
            <a:blip r:embed="rId7"/>
            <a:stretch>
              <a:fillRect/>
            </a:stretch>
          </a:blipFill>
        </p:spPr>
      </p:sp>
      <p:sp>
        <p:nvSpPr>
          <p:cNvPr id="8" name="Freeform 8"/>
          <p:cNvSpPr/>
          <p:nvPr/>
        </p:nvSpPr>
        <p:spPr>
          <a:xfrm>
            <a:off x="12242748" y="4219864"/>
            <a:ext cx="929286" cy="1089781"/>
          </a:xfrm>
          <a:custGeom>
            <a:avLst/>
            <a:gdLst/>
            <a:ahLst/>
            <a:cxnLst/>
            <a:rect l="l" t="t" r="r" b="b"/>
            <a:pathLst>
              <a:path w="929286" h="1089781">
                <a:moveTo>
                  <a:pt x="0" y="0"/>
                </a:moveTo>
                <a:lnTo>
                  <a:pt x="929286" y="0"/>
                </a:lnTo>
                <a:lnTo>
                  <a:pt x="929286" y="1089781"/>
                </a:lnTo>
                <a:lnTo>
                  <a:pt x="0" y="1089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3935906" y="2357980"/>
            <a:ext cx="929286" cy="1089781"/>
          </a:xfrm>
          <a:custGeom>
            <a:avLst/>
            <a:gdLst/>
            <a:ahLst/>
            <a:cxnLst/>
            <a:rect l="l" t="t" r="r" b="b"/>
            <a:pathLst>
              <a:path w="929286" h="1089781">
                <a:moveTo>
                  <a:pt x="929286" y="0"/>
                </a:moveTo>
                <a:lnTo>
                  <a:pt x="0" y="0"/>
                </a:lnTo>
                <a:lnTo>
                  <a:pt x="0" y="1089781"/>
                </a:lnTo>
                <a:lnTo>
                  <a:pt x="929286" y="1089781"/>
                </a:lnTo>
                <a:lnTo>
                  <a:pt x="92928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3935906" y="6522257"/>
            <a:ext cx="929286" cy="1089781"/>
          </a:xfrm>
          <a:custGeom>
            <a:avLst/>
            <a:gdLst/>
            <a:ahLst/>
            <a:cxnLst/>
            <a:rect l="l" t="t" r="r" b="b"/>
            <a:pathLst>
              <a:path w="929286" h="1089781">
                <a:moveTo>
                  <a:pt x="929286" y="0"/>
                </a:moveTo>
                <a:lnTo>
                  <a:pt x="0" y="0"/>
                </a:lnTo>
                <a:lnTo>
                  <a:pt x="0" y="1089781"/>
                </a:lnTo>
                <a:lnTo>
                  <a:pt x="929286" y="1089781"/>
                </a:lnTo>
                <a:lnTo>
                  <a:pt x="92928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2242748" y="8510646"/>
            <a:ext cx="929286" cy="1089781"/>
          </a:xfrm>
          <a:custGeom>
            <a:avLst/>
            <a:gdLst/>
            <a:ahLst/>
            <a:cxnLst/>
            <a:rect l="l" t="t" r="r" b="b"/>
            <a:pathLst>
              <a:path w="929286" h="1089781">
                <a:moveTo>
                  <a:pt x="0" y="0"/>
                </a:moveTo>
                <a:lnTo>
                  <a:pt x="929286" y="0"/>
                </a:lnTo>
                <a:lnTo>
                  <a:pt x="929286" y="1089781"/>
                </a:lnTo>
                <a:lnTo>
                  <a:pt x="0" y="1089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5280968" y="2325069"/>
            <a:ext cx="6359142" cy="990956"/>
          </a:xfrm>
          <a:prstGeom prst="rect">
            <a:avLst/>
          </a:prstGeom>
        </p:spPr>
        <p:txBody>
          <a:bodyPr lIns="0" tIns="0" rIns="0" bIns="0" rtlCol="0" anchor="t">
            <a:spAutoFit/>
          </a:bodyPr>
          <a:lstStyle/>
          <a:p>
            <a:pPr>
              <a:lnSpc>
                <a:spcPts val="3979"/>
              </a:lnSpc>
            </a:pPr>
            <a:r>
              <a:rPr lang="en-US" sz="2822">
                <a:solidFill>
                  <a:srgbClr val="231F20"/>
                </a:solidFill>
                <a:latin typeface="Aileron"/>
              </a:rPr>
              <a:t>Dapatkan bantuan kecemasan dengan menghubungi Pusat Gerakan Operasi.</a:t>
            </a:r>
          </a:p>
        </p:txBody>
      </p:sp>
      <p:sp>
        <p:nvSpPr>
          <p:cNvPr id="13" name="TextBox 13"/>
          <p:cNvSpPr txBox="1"/>
          <p:nvPr/>
        </p:nvSpPr>
        <p:spPr>
          <a:xfrm>
            <a:off x="1028700" y="1009650"/>
            <a:ext cx="16035712"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TINDAKAN PERTOLONGAN CEMAS KECEDERAAN SPINA </a:t>
            </a:r>
          </a:p>
        </p:txBody>
      </p:sp>
      <p:sp>
        <p:nvSpPr>
          <p:cNvPr id="14" name="TextBox 14"/>
          <p:cNvSpPr txBox="1"/>
          <p:nvPr/>
        </p:nvSpPr>
        <p:spPr>
          <a:xfrm>
            <a:off x="3570899" y="4240418"/>
            <a:ext cx="8119975" cy="991524"/>
          </a:xfrm>
          <a:prstGeom prst="rect">
            <a:avLst/>
          </a:prstGeom>
        </p:spPr>
        <p:txBody>
          <a:bodyPr lIns="0" tIns="0" rIns="0" bIns="0" rtlCol="0" anchor="t">
            <a:spAutoFit/>
          </a:bodyPr>
          <a:lstStyle/>
          <a:p>
            <a:pPr algn="r">
              <a:lnSpc>
                <a:spcPts val="3979"/>
              </a:lnSpc>
            </a:pPr>
            <a:r>
              <a:rPr lang="en-US" sz="2822">
                <a:solidFill>
                  <a:srgbClr val="231F20"/>
                </a:solidFill>
                <a:latin typeface="Aileron"/>
              </a:rPr>
              <a:t>Hentikan pendarahan dahulu jika ada pendarahan dan beri rawatan mengikut keutamaan.</a:t>
            </a:r>
          </a:p>
        </p:txBody>
      </p:sp>
      <p:sp>
        <p:nvSpPr>
          <p:cNvPr id="15" name="TextBox 15"/>
          <p:cNvSpPr txBox="1"/>
          <p:nvPr/>
        </p:nvSpPr>
        <p:spPr>
          <a:xfrm>
            <a:off x="5439649" y="6259603"/>
            <a:ext cx="9025705" cy="1496349"/>
          </a:xfrm>
          <a:prstGeom prst="rect">
            <a:avLst/>
          </a:prstGeom>
        </p:spPr>
        <p:txBody>
          <a:bodyPr lIns="0" tIns="0" rIns="0" bIns="0" rtlCol="0" anchor="t">
            <a:spAutoFit/>
          </a:bodyPr>
          <a:lstStyle/>
          <a:p>
            <a:pPr>
              <a:lnSpc>
                <a:spcPts val="3979"/>
              </a:lnSpc>
            </a:pPr>
            <a:r>
              <a:rPr lang="en-US" sz="2822">
                <a:solidFill>
                  <a:srgbClr val="231F20"/>
                </a:solidFill>
                <a:latin typeface="Aileron"/>
              </a:rPr>
              <a:t>Stabilkan mangsa dengan peralatan penstabilan contohnya </a:t>
            </a:r>
            <a:r>
              <a:rPr lang="en-US" sz="2822">
                <a:solidFill>
                  <a:srgbClr val="231F20"/>
                </a:solidFill>
                <a:latin typeface="Aileron Italics"/>
              </a:rPr>
              <a:t>cervical collar, head immobilization </a:t>
            </a:r>
            <a:r>
              <a:rPr lang="en-US" sz="2822">
                <a:solidFill>
                  <a:srgbClr val="231F20"/>
                </a:solidFill>
                <a:latin typeface="Aileron"/>
              </a:rPr>
              <a:t>dan letakkan mangsa dalam long spinal board. </a:t>
            </a:r>
          </a:p>
        </p:txBody>
      </p:sp>
      <p:sp>
        <p:nvSpPr>
          <p:cNvPr id="16" name="TextBox 16"/>
          <p:cNvSpPr txBox="1"/>
          <p:nvPr/>
        </p:nvSpPr>
        <p:spPr>
          <a:xfrm>
            <a:off x="5865128" y="8826227"/>
            <a:ext cx="5825746" cy="486699"/>
          </a:xfrm>
          <a:prstGeom prst="rect">
            <a:avLst/>
          </a:prstGeom>
        </p:spPr>
        <p:txBody>
          <a:bodyPr lIns="0" tIns="0" rIns="0" bIns="0" rtlCol="0" anchor="t">
            <a:spAutoFit/>
          </a:bodyPr>
          <a:lstStyle/>
          <a:p>
            <a:pPr algn="r">
              <a:lnSpc>
                <a:spcPts val="3979"/>
              </a:lnSpc>
            </a:pPr>
            <a:r>
              <a:rPr lang="en-US" sz="2822">
                <a:solidFill>
                  <a:srgbClr val="231F20"/>
                </a:solidFill>
                <a:latin typeface="Aileron"/>
              </a:rPr>
              <a:t>Hantar ke hospital dengan segera. </a:t>
            </a:r>
          </a:p>
        </p:txBody>
      </p:sp>
      <p:sp>
        <p:nvSpPr>
          <p:cNvPr id="17" name="TextBox 17"/>
          <p:cNvSpPr txBox="1"/>
          <p:nvPr/>
        </p:nvSpPr>
        <p:spPr>
          <a:xfrm>
            <a:off x="4860908" y="2319880"/>
            <a:ext cx="270564" cy="942396"/>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1</a:t>
            </a:r>
          </a:p>
        </p:txBody>
      </p:sp>
      <p:sp>
        <p:nvSpPr>
          <p:cNvPr id="18" name="TextBox 18"/>
          <p:cNvSpPr txBox="1"/>
          <p:nvPr/>
        </p:nvSpPr>
        <p:spPr>
          <a:xfrm>
            <a:off x="11900423" y="4181764"/>
            <a:ext cx="270564" cy="942396"/>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2</a:t>
            </a:r>
          </a:p>
        </p:txBody>
      </p:sp>
      <p:sp>
        <p:nvSpPr>
          <p:cNvPr id="19" name="TextBox 19"/>
          <p:cNvSpPr txBox="1"/>
          <p:nvPr/>
        </p:nvSpPr>
        <p:spPr>
          <a:xfrm>
            <a:off x="4865192" y="6546104"/>
            <a:ext cx="270564" cy="942396"/>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3</a:t>
            </a:r>
          </a:p>
        </p:txBody>
      </p:sp>
      <p:sp>
        <p:nvSpPr>
          <p:cNvPr id="20" name="TextBox 20"/>
          <p:cNvSpPr txBox="1"/>
          <p:nvPr/>
        </p:nvSpPr>
        <p:spPr>
          <a:xfrm>
            <a:off x="11900423" y="8565289"/>
            <a:ext cx="270564" cy="942396"/>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29977" y="3826499"/>
            <a:ext cx="10673107" cy="2603895"/>
            <a:chOff x="0" y="0"/>
            <a:chExt cx="14230809" cy="3471860"/>
          </a:xfrm>
        </p:grpSpPr>
        <p:sp>
          <p:nvSpPr>
            <p:cNvPr id="3" name="TextBox 3"/>
            <p:cNvSpPr txBox="1"/>
            <p:nvPr/>
          </p:nvSpPr>
          <p:spPr>
            <a:xfrm>
              <a:off x="9495" y="537453"/>
              <a:ext cx="14161232" cy="2539830"/>
            </a:xfrm>
            <a:prstGeom prst="rect">
              <a:avLst/>
            </a:prstGeom>
          </p:spPr>
          <p:txBody>
            <a:bodyPr lIns="0" tIns="0" rIns="0" bIns="0" rtlCol="0" anchor="t">
              <a:spAutoFit/>
            </a:bodyPr>
            <a:lstStyle/>
            <a:p>
              <a:pPr algn="ctr">
                <a:lnSpc>
                  <a:spcPts val="7213"/>
                </a:lnSpc>
              </a:pPr>
              <a:r>
                <a:rPr lang="en-US" sz="7213" spc="36">
                  <a:solidFill>
                    <a:srgbClr val="2B2C30"/>
                  </a:solidFill>
                  <a:latin typeface="Open Sauce Bold"/>
                </a:rPr>
                <a:t>ANGKAT DAN PINDAH MANGSA </a:t>
              </a:r>
            </a:p>
          </p:txBody>
        </p:sp>
        <p:grpSp>
          <p:nvGrpSpPr>
            <p:cNvPr id="4" name="Group 4"/>
            <p:cNvGrpSpPr/>
            <p:nvPr/>
          </p:nvGrpSpPr>
          <p:grpSpPr>
            <a:xfrm rot="5400000">
              <a:off x="6888075" y="-3810792"/>
              <a:ext cx="394578" cy="14170727"/>
              <a:chOff x="0" y="0"/>
              <a:chExt cx="77941" cy="2799156"/>
            </a:xfrm>
          </p:grpSpPr>
          <p:sp>
            <p:nvSpPr>
              <p:cNvPr id="5" name="Freeform 5"/>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rot="-5400000">
              <a:off x="6948156" y="-6888075"/>
              <a:ext cx="394578" cy="14170727"/>
              <a:chOff x="0" y="0"/>
              <a:chExt cx="77941" cy="2799156"/>
            </a:xfrm>
          </p:grpSpPr>
          <p:sp>
            <p:nvSpPr>
              <p:cNvPr id="8" name="Freeform 8"/>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9" name="TextBox 9"/>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10" name="Freeform 10"/>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Freeform 4"/>
          <p:cNvSpPr/>
          <p:nvPr/>
        </p:nvSpPr>
        <p:spPr>
          <a:xfrm>
            <a:off x="12546315" y="381576"/>
            <a:ext cx="3766108" cy="4850365"/>
          </a:xfrm>
          <a:custGeom>
            <a:avLst/>
            <a:gdLst/>
            <a:ahLst/>
            <a:cxnLst/>
            <a:rect l="l" t="t" r="r" b="b"/>
            <a:pathLst>
              <a:path w="3766108" h="4850365">
                <a:moveTo>
                  <a:pt x="0" y="0"/>
                </a:moveTo>
                <a:lnTo>
                  <a:pt x="3766108" y="0"/>
                </a:lnTo>
                <a:lnTo>
                  <a:pt x="3766108" y="4850365"/>
                </a:lnTo>
                <a:lnTo>
                  <a:pt x="0" y="4850365"/>
                </a:lnTo>
                <a:lnTo>
                  <a:pt x="0" y="0"/>
                </a:lnTo>
                <a:close/>
              </a:path>
            </a:pathLst>
          </a:custGeom>
          <a:blipFill>
            <a:blip r:embed="rId4"/>
            <a:stretch>
              <a:fillRect l="-14222" t="-33129" r="-25098" b="-16889"/>
            </a:stretch>
          </a:blipFill>
        </p:spPr>
      </p:sp>
      <p:sp>
        <p:nvSpPr>
          <p:cNvPr id="5" name="Freeform 5"/>
          <p:cNvSpPr/>
          <p:nvPr/>
        </p:nvSpPr>
        <p:spPr>
          <a:xfrm>
            <a:off x="12365106" y="5143500"/>
            <a:ext cx="4128526" cy="4816515"/>
          </a:xfrm>
          <a:custGeom>
            <a:avLst/>
            <a:gdLst/>
            <a:ahLst/>
            <a:cxnLst/>
            <a:rect l="l" t="t" r="r" b="b"/>
            <a:pathLst>
              <a:path w="4128526" h="4816515">
                <a:moveTo>
                  <a:pt x="0" y="0"/>
                </a:moveTo>
                <a:lnTo>
                  <a:pt x="4128526" y="0"/>
                </a:lnTo>
                <a:lnTo>
                  <a:pt x="4128526" y="4816515"/>
                </a:lnTo>
                <a:lnTo>
                  <a:pt x="0" y="4816515"/>
                </a:lnTo>
                <a:lnTo>
                  <a:pt x="0" y="0"/>
                </a:lnTo>
                <a:close/>
              </a:path>
            </a:pathLst>
          </a:custGeom>
          <a:blipFill>
            <a:blip r:embed="rId5"/>
            <a:stretch>
              <a:fillRect l="-20664" t="-25550" r="-25565" b="-24051"/>
            </a:stretch>
          </a:blipFill>
        </p:spPr>
      </p:sp>
      <p:sp>
        <p:nvSpPr>
          <p:cNvPr id="6" name="TextBox 6"/>
          <p:cNvSpPr txBox="1"/>
          <p:nvPr/>
        </p:nvSpPr>
        <p:spPr>
          <a:xfrm>
            <a:off x="1028700" y="3144916"/>
            <a:ext cx="8830866" cy="4155001"/>
          </a:xfrm>
          <a:prstGeom prst="rect">
            <a:avLst/>
          </a:prstGeom>
        </p:spPr>
        <p:txBody>
          <a:bodyPr lIns="0" tIns="0" rIns="0" bIns="0" rtlCol="0" anchor="t">
            <a:spAutoFit/>
          </a:bodyPr>
          <a:lstStyle/>
          <a:p>
            <a:pPr marL="671499" lvl="1" indent="-335750" algn="just">
              <a:lnSpc>
                <a:spcPts val="3918"/>
              </a:lnSpc>
              <a:buFont typeface="Arial"/>
              <a:buChar char="•"/>
            </a:pPr>
            <a:r>
              <a:rPr lang="en-US" sz="3110">
                <a:solidFill>
                  <a:srgbClr val="231F20"/>
                </a:solidFill>
                <a:latin typeface="Aileron"/>
              </a:rPr>
              <a:t>Mengangkat dan memindahkan mangsa dari tempat yang risiko ke tempat selamat dengan cara yang selamat. </a:t>
            </a:r>
          </a:p>
          <a:p>
            <a:pPr algn="just">
              <a:lnSpc>
                <a:spcPts val="5474"/>
              </a:lnSpc>
            </a:pPr>
            <a:endParaRPr lang="en-US" sz="3110">
              <a:solidFill>
                <a:srgbClr val="231F20"/>
              </a:solidFill>
              <a:latin typeface="Aileron"/>
            </a:endParaRPr>
          </a:p>
          <a:p>
            <a:pPr marL="671499" lvl="1" indent="-335750" algn="just">
              <a:lnSpc>
                <a:spcPts val="3949"/>
              </a:lnSpc>
              <a:buFont typeface="Arial"/>
              <a:buChar char="•"/>
            </a:pPr>
            <a:r>
              <a:rPr lang="en-US" sz="3110">
                <a:solidFill>
                  <a:srgbClr val="231F20"/>
                </a:solidFill>
                <a:latin typeface="Aileron"/>
              </a:rPr>
              <a:t>Pastikan dulu tahap kecederaan mangsa sebelum mengangkat dan memindahkan pesakit. Teknik mengangkat pesakit perlulah betul dan selamat. </a:t>
            </a:r>
          </a:p>
        </p:txBody>
      </p:sp>
      <p:sp>
        <p:nvSpPr>
          <p:cNvPr id="7" name="TextBox 7"/>
          <p:cNvSpPr txBox="1"/>
          <p:nvPr/>
        </p:nvSpPr>
        <p:spPr>
          <a:xfrm>
            <a:off x="1028700" y="1218700"/>
            <a:ext cx="9574073"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ANGKAT DAN PINDAH MANGSA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TextBox 4"/>
          <p:cNvSpPr txBox="1"/>
          <p:nvPr/>
        </p:nvSpPr>
        <p:spPr>
          <a:xfrm>
            <a:off x="2805007" y="3774287"/>
            <a:ext cx="13644916" cy="3654275"/>
          </a:xfrm>
          <a:prstGeom prst="rect">
            <a:avLst/>
          </a:prstGeom>
        </p:spPr>
        <p:txBody>
          <a:bodyPr lIns="0" tIns="0" rIns="0" bIns="0" rtlCol="0" anchor="t">
            <a:spAutoFit/>
          </a:bodyPr>
          <a:lstStyle/>
          <a:p>
            <a:pPr marL="671500" lvl="1" indent="-335750" algn="just">
              <a:lnSpc>
                <a:spcPts val="7433"/>
              </a:lnSpc>
              <a:buFont typeface="Arial"/>
              <a:buChar char="•"/>
            </a:pPr>
            <a:r>
              <a:rPr lang="en-US" sz="3110">
                <a:solidFill>
                  <a:srgbClr val="231F20"/>
                </a:solidFill>
                <a:latin typeface="Aileron Bold"/>
              </a:rPr>
              <a:t>Pastikan kawasan selamat </a:t>
            </a:r>
            <a:r>
              <a:rPr lang="en-US" sz="3110">
                <a:solidFill>
                  <a:srgbClr val="231F20"/>
                </a:solidFill>
                <a:latin typeface="Aileron"/>
              </a:rPr>
              <a:t>– Penyelamat dan mangsa selamat. </a:t>
            </a:r>
          </a:p>
          <a:p>
            <a:pPr marL="671500" lvl="1" indent="-335750" algn="just">
              <a:lnSpc>
                <a:spcPts val="7433"/>
              </a:lnSpc>
              <a:buFont typeface="Arial"/>
              <a:buChar char="•"/>
            </a:pPr>
            <a:r>
              <a:rPr lang="en-US" sz="3110">
                <a:solidFill>
                  <a:srgbClr val="231F20"/>
                </a:solidFill>
                <a:latin typeface="Aileron Bold"/>
              </a:rPr>
              <a:t>Pastikan tahap kecederaan mangsa</a:t>
            </a:r>
            <a:r>
              <a:rPr lang="en-US" sz="3110">
                <a:solidFill>
                  <a:srgbClr val="231F20"/>
                </a:solidFill>
                <a:latin typeface="Aileron"/>
              </a:rPr>
              <a:t> – Trauma atau tidak trauma </a:t>
            </a:r>
          </a:p>
          <a:p>
            <a:pPr marL="671500" lvl="1" indent="-335750" algn="just">
              <a:lnSpc>
                <a:spcPts val="7433"/>
              </a:lnSpc>
              <a:buFont typeface="Arial"/>
              <a:buChar char="•"/>
            </a:pPr>
            <a:r>
              <a:rPr lang="en-US" sz="3110">
                <a:solidFill>
                  <a:srgbClr val="231F20"/>
                </a:solidFill>
                <a:latin typeface="Aileron"/>
              </a:rPr>
              <a:t>Teknik yang terbaik untuk angkat dan pindahkan mangsa</a:t>
            </a:r>
          </a:p>
          <a:p>
            <a:pPr marL="671500" lvl="1" indent="-335750" algn="just">
              <a:lnSpc>
                <a:spcPts val="7433"/>
              </a:lnSpc>
              <a:buFont typeface="Arial"/>
              <a:buChar char="•"/>
            </a:pPr>
            <a:r>
              <a:rPr lang="en-US" sz="3110">
                <a:solidFill>
                  <a:srgbClr val="231F20"/>
                </a:solidFill>
                <a:latin typeface="Aileron"/>
              </a:rPr>
              <a:t>Peralatan yang sesuai untuk angkat dan pindahkan mangsa</a:t>
            </a:r>
          </a:p>
        </p:txBody>
      </p:sp>
      <p:sp>
        <p:nvSpPr>
          <p:cNvPr id="5" name="TextBox 5"/>
          <p:cNvSpPr txBox="1"/>
          <p:nvPr/>
        </p:nvSpPr>
        <p:spPr>
          <a:xfrm>
            <a:off x="2805007" y="1009650"/>
            <a:ext cx="13347319" cy="213331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SEBELUM MENGANGKAT DAN MEMINDAHKAN MANGSA APAKAH YANG PERLU ANDA FIKIR DAN LAKUKAN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TextBox 4"/>
          <p:cNvSpPr txBox="1"/>
          <p:nvPr/>
        </p:nvSpPr>
        <p:spPr>
          <a:xfrm>
            <a:off x="2659381" y="3740462"/>
            <a:ext cx="13644916" cy="1829650"/>
          </a:xfrm>
          <a:prstGeom prst="rect">
            <a:avLst/>
          </a:prstGeom>
        </p:spPr>
        <p:txBody>
          <a:bodyPr lIns="0" tIns="0" rIns="0" bIns="0" rtlCol="0" anchor="t">
            <a:spAutoFit/>
          </a:bodyPr>
          <a:lstStyle/>
          <a:p>
            <a:pPr marL="671500" lvl="1" indent="-335750" algn="just">
              <a:lnSpc>
                <a:spcPts val="7775"/>
              </a:lnSpc>
              <a:buFont typeface="Arial"/>
              <a:buChar char="•"/>
            </a:pPr>
            <a:r>
              <a:rPr lang="en-US" sz="3110">
                <a:solidFill>
                  <a:srgbClr val="231F20"/>
                </a:solidFill>
                <a:latin typeface="Aileron"/>
              </a:rPr>
              <a:t>Kaedah mengangkat dan memindahkan mangsa </a:t>
            </a:r>
            <a:r>
              <a:rPr lang="en-US" sz="3110">
                <a:solidFill>
                  <a:srgbClr val="231F20"/>
                </a:solidFill>
                <a:latin typeface="Aileron Bold"/>
              </a:rPr>
              <a:t>tanpa peralatan</a:t>
            </a:r>
            <a:r>
              <a:rPr lang="en-US" sz="3110">
                <a:solidFill>
                  <a:srgbClr val="231F20"/>
                </a:solidFill>
                <a:latin typeface="Aileron"/>
              </a:rPr>
              <a:t>.</a:t>
            </a:r>
          </a:p>
          <a:p>
            <a:pPr marL="671500" lvl="1" indent="-335750" algn="just">
              <a:lnSpc>
                <a:spcPts val="7775"/>
              </a:lnSpc>
              <a:buFont typeface="Arial"/>
              <a:buChar char="•"/>
            </a:pPr>
            <a:r>
              <a:rPr lang="en-US" sz="3110">
                <a:solidFill>
                  <a:srgbClr val="231F20"/>
                </a:solidFill>
                <a:latin typeface="Aileron"/>
              </a:rPr>
              <a:t>Kaedah mengangkat dan memindahkan mangsa </a:t>
            </a:r>
            <a:r>
              <a:rPr lang="en-US" sz="3110">
                <a:solidFill>
                  <a:srgbClr val="231F20"/>
                </a:solidFill>
                <a:latin typeface="Aileron Bold"/>
              </a:rPr>
              <a:t>dengan peralatan</a:t>
            </a:r>
            <a:r>
              <a:rPr lang="en-US" sz="3110">
                <a:solidFill>
                  <a:srgbClr val="231F20"/>
                </a:solidFill>
                <a:latin typeface="Aileron"/>
              </a:rPr>
              <a:t>.</a:t>
            </a:r>
            <a:r>
              <a:rPr lang="en-US" sz="3110">
                <a:solidFill>
                  <a:srgbClr val="231F20"/>
                </a:solidFill>
                <a:latin typeface="Aileron Bold"/>
              </a:rPr>
              <a:t> </a:t>
            </a:r>
          </a:p>
        </p:txBody>
      </p:sp>
      <p:sp>
        <p:nvSpPr>
          <p:cNvPr id="5" name="TextBox 5"/>
          <p:cNvSpPr txBox="1"/>
          <p:nvPr/>
        </p:nvSpPr>
        <p:spPr>
          <a:xfrm>
            <a:off x="2659381" y="1164111"/>
            <a:ext cx="13192857" cy="1418937"/>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KAEDAH MENGANGKAT DAN MEMINDAHKAN MANGSA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TextBox 4"/>
          <p:cNvSpPr txBox="1"/>
          <p:nvPr/>
        </p:nvSpPr>
        <p:spPr>
          <a:xfrm>
            <a:off x="1750846" y="1009650"/>
            <a:ext cx="14642751" cy="1418937"/>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MENGANGKAT DAN MEMINDAHKAN MANGSA TANPA PERALATAN</a:t>
            </a:r>
          </a:p>
        </p:txBody>
      </p:sp>
      <p:sp>
        <p:nvSpPr>
          <p:cNvPr id="5" name="TextBox 5"/>
          <p:cNvSpPr txBox="1"/>
          <p:nvPr/>
        </p:nvSpPr>
        <p:spPr>
          <a:xfrm>
            <a:off x="1750846" y="3150378"/>
            <a:ext cx="7805145" cy="5356851"/>
          </a:xfrm>
          <a:prstGeom prst="rect">
            <a:avLst/>
          </a:prstGeom>
        </p:spPr>
        <p:txBody>
          <a:bodyPr wrap="square" lIns="0" tIns="0" rIns="0" bIns="0" rtlCol="0" anchor="t">
            <a:spAutoFit/>
          </a:bodyPr>
          <a:lstStyle/>
          <a:p>
            <a:pPr marL="841440" lvl="1" indent="-514350" algn="just">
              <a:lnSpc>
                <a:spcPts val="5332"/>
              </a:lnSpc>
              <a:buFont typeface="+mj-lt"/>
              <a:buAutoNum type="arabicPeriod"/>
            </a:pPr>
            <a:r>
              <a:rPr lang="en-US" sz="3030" dirty="0">
                <a:solidFill>
                  <a:srgbClr val="231F20"/>
                </a:solidFill>
                <a:latin typeface="Aileron Italics"/>
              </a:rPr>
              <a:t>One Rescue Assist (1 Orang </a:t>
            </a:r>
            <a:r>
              <a:rPr lang="en-US" sz="3030" dirty="0" err="1">
                <a:solidFill>
                  <a:srgbClr val="231F20"/>
                </a:solidFill>
                <a:latin typeface="Aileron Italics"/>
              </a:rPr>
              <a:t>Penyelamat</a:t>
            </a:r>
            <a:r>
              <a:rPr lang="en-US" sz="3030" dirty="0">
                <a:solidFill>
                  <a:srgbClr val="231F20"/>
                </a:solidFill>
                <a:latin typeface="Aileron Italics"/>
              </a:rPr>
              <a:t> )</a:t>
            </a:r>
          </a:p>
          <a:p>
            <a:pPr marL="841440" lvl="1" indent="-514350" algn="just">
              <a:lnSpc>
                <a:spcPts val="5332"/>
              </a:lnSpc>
              <a:buFont typeface="+mj-lt"/>
              <a:buAutoNum type="arabicPeriod"/>
            </a:pPr>
            <a:r>
              <a:rPr lang="en-US" sz="3030" dirty="0">
                <a:solidFill>
                  <a:srgbClr val="231F20"/>
                </a:solidFill>
                <a:latin typeface="Aileron Italics"/>
              </a:rPr>
              <a:t>Piggy Back Carry</a:t>
            </a:r>
          </a:p>
          <a:p>
            <a:pPr marL="841440" lvl="1" indent="-514350" algn="just">
              <a:lnSpc>
                <a:spcPts val="5332"/>
              </a:lnSpc>
              <a:buFont typeface="+mj-lt"/>
              <a:buAutoNum type="arabicPeriod"/>
            </a:pPr>
            <a:r>
              <a:rPr lang="en-US" sz="3030" dirty="0">
                <a:solidFill>
                  <a:srgbClr val="231F20"/>
                </a:solidFill>
                <a:latin typeface="Aileron Italics"/>
              </a:rPr>
              <a:t>Front Lift Carry</a:t>
            </a:r>
          </a:p>
          <a:p>
            <a:pPr marL="841440" lvl="1" indent="-514350" algn="just">
              <a:lnSpc>
                <a:spcPts val="5332"/>
              </a:lnSpc>
              <a:buFont typeface="+mj-lt"/>
              <a:buAutoNum type="arabicPeriod"/>
            </a:pPr>
            <a:r>
              <a:rPr lang="en-US" sz="3030" dirty="0">
                <a:solidFill>
                  <a:srgbClr val="231F20"/>
                </a:solidFill>
                <a:latin typeface="Aileron Italics"/>
              </a:rPr>
              <a:t>Darling Carry</a:t>
            </a:r>
          </a:p>
          <a:p>
            <a:pPr marL="841440" lvl="1" indent="-514350" algn="just">
              <a:lnSpc>
                <a:spcPts val="5332"/>
              </a:lnSpc>
              <a:buFont typeface="+mj-lt"/>
              <a:buAutoNum type="arabicPeriod"/>
            </a:pPr>
            <a:r>
              <a:rPr lang="en-US" sz="3030" dirty="0">
                <a:solidFill>
                  <a:srgbClr val="231F20"/>
                </a:solidFill>
                <a:latin typeface="Aileron Italics"/>
              </a:rPr>
              <a:t>Fireman’s lift / Carry</a:t>
            </a:r>
          </a:p>
          <a:p>
            <a:pPr marL="841440" lvl="1" indent="-514350" algn="just">
              <a:lnSpc>
                <a:spcPts val="5332"/>
              </a:lnSpc>
              <a:buFont typeface="+mj-lt"/>
              <a:buAutoNum type="arabicPeriod"/>
            </a:pPr>
            <a:r>
              <a:rPr lang="en-US" sz="3030" dirty="0">
                <a:solidFill>
                  <a:srgbClr val="231F20"/>
                </a:solidFill>
                <a:latin typeface="Aileron Italics"/>
              </a:rPr>
              <a:t>Pack Strap Carry</a:t>
            </a:r>
          </a:p>
          <a:p>
            <a:pPr marL="841440" lvl="1" indent="-514350" algn="just">
              <a:lnSpc>
                <a:spcPts val="5332"/>
              </a:lnSpc>
              <a:buFont typeface="+mj-lt"/>
              <a:buAutoNum type="arabicPeriod"/>
            </a:pPr>
            <a:r>
              <a:rPr lang="en-US" sz="3030" dirty="0">
                <a:solidFill>
                  <a:srgbClr val="231F20"/>
                </a:solidFill>
                <a:latin typeface="Aileron Italics"/>
              </a:rPr>
              <a:t>Shoulder Drag</a:t>
            </a:r>
          </a:p>
          <a:p>
            <a:pPr marL="841440" lvl="1" indent="-514350" algn="just">
              <a:lnSpc>
                <a:spcPts val="5332"/>
              </a:lnSpc>
              <a:buFont typeface="+mj-lt"/>
              <a:buAutoNum type="arabicPeriod"/>
            </a:pPr>
            <a:r>
              <a:rPr lang="en-US" sz="3030" dirty="0">
                <a:solidFill>
                  <a:srgbClr val="231F20"/>
                </a:solidFill>
                <a:latin typeface="Aileron Italics"/>
              </a:rPr>
              <a:t>Inclined Drag Dawn</a:t>
            </a:r>
          </a:p>
        </p:txBody>
      </p:sp>
      <p:sp>
        <p:nvSpPr>
          <p:cNvPr id="6" name="TextBox 6"/>
          <p:cNvSpPr txBox="1"/>
          <p:nvPr/>
        </p:nvSpPr>
        <p:spPr>
          <a:xfrm>
            <a:off x="9886530" y="3150378"/>
            <a:ext cx="7563270" cy="5356916"/>
          </a:xfrm>
          <a:prstGeom prst="rect">
            <a:avLst/>
          </a:prstGeom>
        </p:spPr>
        <p:txBody>
          <a:bodyPr wrap="square" lIns="0" tIns="0" rIns="0" bIns="0" rtlCol="0" anchor="t">
            <a:spAutoFit/>
          </a:bodyPr>
          <a:lstStyle/>
          <a:p>
            <a:pPr marL="841869" lvl="1" indent="-514350" algn="just">
              <a:lnSpc>
                <a:spcPts val="5339"/>
              </a:lnSpc>
              <a:buFont typeface="+mj-lt"/>
              <a:buAutoNum type="arabicPeriod" startAt="9"/>
            </a:pPr>
            <a:r>
              <a:rPr lang="en-US" sz="3033" dirty="0">
                <a:solidFill>
                  <a:srgbClr val="231F20"/>
                </a:solidFill>
                <a:latin typeface="Aileron Italics"/>
              </a:rPr>
              <a:t>Fireman’s Drag</a:t>
            </a:r>
          </a:p>
          <a:p>
            <a:pPr marL="841869" lvl="1" indent="-514350" algn="just">
              <a:lnSpc>
                <a:spcPts val="5339"/>
              </a:lnSpc>
              <a:buFont typeface="+mj-lt"/>
              <a:buAutoNum type="arabicPeriod" startAt="9"/>
            </a:pPr>
            <a:r>
              <a:rPr lang="en-US" sz="3033" dirty="0">
                <a:solidFill>
                  <a:srgbClr val="231F20"/>
                </a:solidFill>
                <a:latin typeface="Aileron Italics"/>
              </a:rPr>
              <a:t>Two Man Assist ( 2 Orang </a:t>
            </a:r>
            <a:r>
              <a:rPr lang="en-US" sz="3033" dirty="0" err="1">
                <a:solidFill>
                  <a:srgbClr val="231F20"/>
                </a:solidFill>
                <a:latin typeface="Aileron Italics"/>
              </a:rPr>
              <a:t>Penyelamat</a:t>
            </a:r>
            <a:r>
              <a:rPr lang="en-US" sz="3033" dirty="0">
                <a:solidFill>
                  <a:srgbClr val="231F20"/>
                </a:solidFill>
                <a:latin typeface="Aileron Italics"/>
              </a:rPr>
              <a:t> )</a:t>
            </a:r>
          </a:p>
          <a:p>
            <a:pPr marL="841869" lvl="1" indent="-514350" algn="just">
              <a:lnSpc>
                <a:spcPts val="5339"/>
              </a:lnSpc>
              <a:buFont typeface="+mj-lt"/>
              <a:buAutoNum type="arabicPeriod" startAt="9"/>
            </a:pPr>
            <a:r>
              <a:rPr lang="en-US" sz="3033" dirty="0">
                <a:solidFill>
                  <a:srgbClr val="231F20"/>
                </a:solidFill>
                <a:latin typeface="Aileron Italics"/>
              </a:rPr>
              <a:t>Two Handed Seat</a:t>
            </a:r>
          </a:p>
          <a:p>
            <a:pPr marL="841869" lvl="1" indent="-514350" algn="just">
              <a:lnSpc>
                <a:spcPts val="5339"/>
              </a:lnSpc>
              <a:buFont typeface="+mj-lt"/>
              <a:buAutoNum type="arabicPeriod" startAt="9"/>
            </a:pPr>
            <a:r>
              <a:rPr lang="en-US" sz="3033" dirty="0">
                <a:solidFill>
                  <a:srgbClr val="231F20"/>
                </a:solidFill>
                <a:latin typeface="Aileron Italics"/>
              </a:rPr>
              <a:t>Four Handed Seat</a:t>
            </a:r>
          </a:p>
          <a:p>
            <a:pPr marL="841869" lvl="1" indent="-514350" algn="just">
              <a:lnSpc>
                <a:spcPts val="5339"/>
              </a:lnSpc>
              <a:buFont typeface="+mj-lt"/>
              <a:buAutoNum type="arabicPeriod" startAt="9"/>
            </a:pPr>
            <a:r>
              <a:rPr lang="en-US" sz="3033" dirty="0">
                <a:solidFill>
                  <a:srgbClr val="231F20"/>
                </a:solidFill>
                <a:latin typeface="Aileron Italics"/>
              </a:rPr>
              <a:t>2 </a:t>
            </a:r>
            <a:r>
              <a:rPr lang="en-US" sz="3033" dirty="0" err="1">
                <a:solidFill>
                  <a:srgbClr val="231F20"/>
                </a:solidFill>
                <a:latin typeface="Aileron Italics"/>
              </a:rPr>
              <a:t>Extrimeties</a:t>
            </a:r>
            <a:r>
              <a:rPr lang="en-US" sz="3033" dirty="0">
                <a:solidFill>
                  <a:srgbClr val="231F20"/>
                </a:solidFill>
                <a:latin typeface="Aileron Italics"/>
              </a:rPr>
              <a:t> carry </a:t>
            </a:r>
          </a:p>
          <a:p>
            <a:pPr marL="841869" lvl="1" indent="-514350" algn="just">
              <a:lnSpc>
                <a:spcPts val="5339"/>
              </a:lnSpc>
              <a:buFont typeface="+mj-lt"/>
              <a:buAutoNum type="arabicPeriod" startAt="9"/>
            </a:pPr>
            <a:r>
              <a:rPr lang="en-US" sz="3033" dirty="0">
                <a:solidFill>
                  <a:srgbClr val="231F20"/>
                </a:solidFill>
                <a:latin typeface="Aileron Italics"/>
              </a:rPr>
              <a:t>3 Man Hammock Carry</a:t>
            </a:r>
          </a:p>
          <a:p>
            <a:pPr marL="841869" lvl="1" indent="-514350" algn="just">
              <a:lnSpc>
                <a:spcPts val="5339"/>
              </a:lnSpc>
              <a:buFont typeface="+mj-lt"/>
              <a:buAutoNum type="arabicPeriod" startAt="9"/>
            </a:pPr>
            <a:r>
              <a:rPr lang="en-US" sz="3033" dirty="0">
                <a:solidFill>
                  <a:srgbClr val="231F20"/>
                </a:solidFill>
                <a:latin typeface="Aileron Italics"/>
              </a:rPr>
              <a:t>3 Man Lift and carry</a:t>
            </a:r>
          </a:p>
          <a:p>
            <a:pPr marL="841869" lvl="1" indent="-514350" algn="just">
              <a:lnSpc>
                <a:spcPts val="5339"/>
              </a:lnSpc>
              <a:buFont typeface="+mj-lt"/>
              <a:buAutoNum type="arabicPeriod" startAt="9"/>
            </a:pPr>
            <a:r>
              <a:rPr lang="en-US" sz="3033" dirty="0">
                <a:solidFill>
                  <a:srgbClr val="231F20"/>
                </a:solidFill>
                <a:latin typeface="Aileron Italics"/>
              </a:rPr>
              <a:t>6 Man Lift and carry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Freeform 4"/>
          <p:cNvSpPr/>
          <p:nvPr/>
        </p:nvSpPr>
        <p:spPr>
          <a:xfrm>
            <a:off x="11384724" y="5429206"/>
            <a:ext cx="5874576" cy="4045708"/>
          </a:xfrm>
          <a:custGeom>
            <a:avLst/>
            <a:gdLst/>
            <a:ahLst/>
            <a:cxnLst/>
            <a:rect l="l" t="t" r="r" b="b"/>
            <a:pathLst>
              <a:path w="5874576" h="4045708">
                <a:moveTo>
                  <a:pt x="0" y="0"/>
                </a:moveTo>
                <a:lnTo>
                  <a:pt x="5874576" y="0"/>
                </a:lnTo>
                <a:lnTo>
                  <a:pt x="5874576" y="4045708"/>
                </a:lnTo>
                <a:lnTo>
                  <a:pt x="0" y="4045708"/>
                </a:lnTo>
                <a:lnTo>
                  <a:pt x="0" y="0"/>
                </a:lnTo>
                <a:close/>
              </a:path>
            </a:pathLst>
          </a:custGeom>
          <a:blipFill>
            <a:blip r:embed="rId4"/>
            <a:stretch>
              <a:fillRect l="-5868" t="-23858" r="-4694" b="-15905"/>
            </a:stretch>
          </a:blipFill>
        </p:spPr>
      </p:sp>
      <p:sp>
        <p:nvSpPr>
          <p:cNvPr id="5" name="Freeform 5"/>
          <p:cNvSpPr/>
          <p:nvPr/>
        </p:nvSpPr>
        <p:spPr>
          <a:xfrm>
            <a:off x="1028700" y="2743958"/>
            <a:ext cx="5655048" cy="4045708"/>
          </a:xfrm>
          <a:custGeom>
            <a:avLst/>
            <a:gdLst/>
            <a:ahLst/>
            <a:cxnLst/>
            <a:rect l="l" t="t" r="r" b="b"/>
            <a:pathLst>
              <a:path w="5655048" h="4045708">
                <a:moveTo>
                  <a:pt x="0" y="0"/>
                </a:moveTo>
                <a:lnTo>
                  <a:pt x="5655048" y="0"/>
                </a:lnTo>
                <a:lnTo>
                  <a:pt x="5655048" y="4045709"/>
                </a:lnTo>
                <a:lnTo>
                  <a:pt x="0" y="4045709"/>
                </a:lnTo>
                <a:lnTo>
                  <a:pt x="0" y="0"/>
                </a:lnTo>
                <a:close/>
              </a:path>
            </a:pathLst>
          </a:custGeom>
          <a:blipFill>
            <a:blip r:embed="rId5"/>
            <a:stretch>
              <a:fillRect l="-11067" t="-11860" r="-7767" b="-14439"/>
            </a:stretch>
          </a:blipFill>
        </p:spPr>
      </p:sp>
      <p:sp>
        <p:nvSpPr>
          <p:cNvPr id="6" name="TextBox 6"/>
          <p:cNvSpPr txBox="1"/>
          <p:nvPr/>
        </p:nvSpPr>
        <p:spPr>
          <a:xfrm>
            <a:off x="1710874" y="1009650"/>
            <a:ext cx="14722696" cy="1267654"/>
          </a:xfrm>
          <a:prstGeom prst="rect">
            <a:avLst/>
          </a:prstGeom>
        </p:spPr>
        <p:txBody>
          <a:bodyPr lIns="0" tIns="0" rIns="0" bIns="0" rtlCol="0" anchor="t">
            <a:spAutoFit/>
          </a:bodyPr>
          <a:lstStyle/>
          <a:p>
            <a:pPr algn="ctr">
              <a:lnSpc>
                <a:spcPts val="5067"/>
              </a:lnSpc>
            </a:pPr>
            <a:r>
              <a:rPr lang="en-US" sz="4054" spc="20">
                <a:solidFill>
                  <a:srgbClr val="2B2C30"/>
                </a:solidFill>
                <a:latin typeface="Playfair Display Bold"/>
              </a:rPr>
              <a:t>MENGANGKAT DAN MEMINDAHKAN MANGSA TANPA PERALATAN</a:t>
            </a:r>
          </a:p>
        </p:txBody>
      </p:sp>
      <p:sp>
        <p:nvSpPr>
          <p:cNvPr id="7" name="TextBox 7"/>
          <p:cNvSpPr txBox="1"/>
          <p:nvPr/>
        </p:nvSpPr>
        <p:spPr>
          <a:xfrm>
            <a:off x="8098486" y="3341811"/>
            <a:ext cx="8582310" cy="1680608"/>
          </a:xfrm>
          <a:prstGeom prst="rect">
            <a:avLst/>
          </a:prstGeom>
        </p:spPr>
        <p:txBody>
          <a:bodyPr lIns="0" tIns="0" rIns="0" bIns="0" rtlCol="0" anchor="t">
            <a:spAutoFit/>
          </a:bodyPr>
          <a:lstStyle/>
          <a:p>
            <a:pPr algn="just">
              <a:lnSpc>
                <a:spcPts val="3885"/>
              </a:lnSpc>
            </a:pPr>
            <a:r>
              <a:rPr lang="en-US" sz="2556">
                <a:solidFill>
                  <a:srgbClr val="FF3131"/>
                </a:solidFill>
                <a:latin typeface="Aileron Bold"/>
              </a:rPr>
              <a:t>ONE RESCUE ASSIST</a:t>
            </a:r>
          </a:p>
          <a:p>
            <a:pPr algn="just">
              <a:lnSpc>
                <a:spcPts val="3067"/>
              </a:lnSpc>
            </a:pPr>
            <a:r>
              <a:rPr lang="en-US" sz="2556">
                <a:solidFill>
                  <a:srgbClr val="231F20"/>
                </a:solidFill>
                <a:latin typeface="Aileron"/>
              </a:rPr>
              <a:t>Mangsa yang mengalami kecederaan sebelah kaki. Prinsip ini ada kelemahannya kerana penyelamat menanggung keberatan pesakit bergerak.</a:t>
            </a:r>
          </a:p>
        </p:txBody>
      </p:sp>
      <p:sp>
        <p:nvSpPr>
          <p:cNvPr id="8" name="TextBox 8"/>
          <p:cNvSpPr txBox="1"/>
          <p:nvPr/>
        </p:nvSpPr>
        <p:spPr>
          <a:xfrm>
            <a:off x="848093" y="7170596"/>
            <a:ext cx="9270039" cy="2055420"/>
          </a:xfrm>
          <a:prstGeom prst="rect">
            <a:avLst/>
          </a:prstGeom>
        </p:spPr>
        <p:txBody>
          <a:bodyPr lIns="0" tIns="0" rIns="0" bIns="0" rtlCol="0" anchor="t">
            <a:spAutoFit/>
          </a:bodyPr>
          <a:lstStyle/>
          <a:p>
            <a:pPr algn="r">
              <a:lnSpc>
                <a:spcPts val="3862"/>
              </a:lnSpc>
            </a:pPr>
            <a:r>
              <a:rPr lang="en-US" sz="2541" dirty="0">
                <a:solidFill>
                  <a:srgbClr val="FF3131"/>
                </a:solidFill>
                <a:latin typeface="Aileron Bold"/>
              </a:rPr>
              <a:t>TWO MAN RESCUE ASSIST </a:t>
            </a:r>
          </a:p>
          <a:p>
            <a:pPr algn="r">
              <a:lnSpc>
                <a:spcPts val="3049"/>
              </a:lnSpc>
            </a:pPr>
            <a:r>
              <a:rPr lang="en-US" sz="2541" dirty="0" err="1">
                <a:solidFill>
                  <a:srgbClr val="231F20"/>
                </a:solidFill>
                <a:latin typeface="Aileron"/>
              </a:rPr>
              <a:t>Mangsa</a:t>
            </a:r>
            <a:r>
              <a:rPr lang="en-US" sz="2541" dirty="0">
                <a:solidFill>
                  <a:srgbClr val="231F20"/>
                </a:solidFill>
                <a:latin typeface="Aileron"/>
              </a:rPr>
              <a:t> yang </a:t>
            </a:r>
            <a:r>
              <a:rPr lang="en-US" sz="2541" dirty="0" err="1">
                <a:solidFill>
                  <a:srgbClr val="231F20"/>
                </a:solidFill>
                <a:latin typeface="Aileron"/>
              </a:rPr>
              <a:t>mengalami</a:t>
            </a:r>
            <a:r>
              <a:rPr lang="en-US" sz="2541" dirty="0">
                <a:solidFill>
                  <a:srgbClr val="231F20"/>
                </a:solidFill>
                <a:latin typeface="Aileron"/>
              </a:rPr>
              <a:t> </a:t>
            </a:r>
            <a:r>
              <a:rPr lang="en-US" sz="2541" dirty="0" err="1">
                <a:solidFill>
                  <a:srgbClr val="231F20"/>
                </a:solidFill>
                <a:latin typeface="Aileron"/>
              </a:rPr>
              <a:t>kecederaan</a:t>
            </a:r>
            <a:r>
              <a:rPr lang="en-US" sz="2541" dirty="0">
                <a:solidFill>
                  <a:srgbClr val="231F20"/>
                </a:solidFill>
                <a:latin typeface="Aileron"/>
              </a:rPr>
              <a:t> kaki </a:t>
            </a:r>
            <a:r>
              <a:rPr lang="en-US" sz="2541" dirty="0" err="1">
                <a:solidFill>
                  <a:srgbClr val="231F20"/>
                </a:solidFill>
                <a:latin typeface="Aileron"/>
              </a:rPr>
              <a:t>atau</a:t>
            </a:r>
            <a:r>
              <a:rPr lang="en-US" sz="2541" dirty="0">
                <a:solidFill>
                  <a:srgbClr val="231F20"/>
                </a:solidFill>
                <a:latin typeface="Aileron"/>
              </a:rPr>
              <a:t> </a:t>
            </a:r>
            <a:r>
              <a:rPr lang="en-US" sz="2541" dirty="0" err="1">
                <a:solidFill>
                  <a:srgbClr val="231F20"/>
                </a:solidFill>
                <a:latin typeface="Aileron"/>
              </a:rPr>
              <a:t>pesakit</a:t>
            </a:r>
            <a:r>
              <a:rPr lang="en-US" sz="2541" dirty="0">
                <a:solidFill>
                  <a:srgbClr val="231F20"/>
                </a:solidFill>
                <a:latin typeface="Aileron"/>
              </a:rPr>
              <a:t> yang </a:t>
            </a:r>
            <a:r>
              <a:rPr lang="en-US" sz="2541" dirty="0" err="1">
                <a:solidFill>
                  <a:srgbClr val="231F20"/>
                </a:solidFill>
                <a:latin typeface="Aileron"/>
              </a:rPr>
              <a:t>sukar</a:t>
            </a:r>
            <a:r>
              <a:rPr lang="en-US" sz="2541" dirty="0">
                <a:solidFill>
                  <a:srgbClr val="231F20"/>
                </a:solidFill>
                <a:latin typeface="Aileron"/>
              </a:rPr>
              <a:t> </a:t>
            </a:r>
            <a:r>
              <a:rPr lang="en-US" sz="2541" dirty="0" err="1">
                <a:solidFill>
                  <a:srgbClr val="231F20"/>
                </a:solidFill>
                <a:latin typeface="Aileron"/>
              </a:rPr>
              <a:t>untuk</a:t>
            </a:r>
            <a:r>
              <a:rPr lang="en-US" sz="2541" dirty="0">
                <a:solidFill>
                  <a:srgbClr val="231F20"/>
                </a:solidFill>
                <a:latin typeface="Aileron"/>
              </a:rPr>
              <a:t> </a:t>
            </a:r>
            <a:r>
              <a:rPr lang="en-US" sz="2541" dirty="0" err="1">
                <a:solidFill>
                  <a:srgbClr val="231F20"/>
                </a:solidFill>
                <a:latin typeface="Aileron"/>
              </a:rPr>
              <a:t>berjalan</a:t>
            </a:r>
            <a:r>
              <a:rPr lang="en-US" sz="2541" dirty="0">
                <a:solidFill>
                  <a:srgbClr val="231F20"/>
                </a:solidFill>
                <a:latin typeface="Aileron"/>
              </a:rPr>
              <a:t> </a:t>
            </a:r>
            <a:r>
              <a:rPr lang="en-US" sz="2541" dirty="0" err="1">
                <a:solidFill>
                  <a:srgbClr val="231F20"/>
                </a:solidFill>
                <a:latin typeface="Aileron"/>
              </a:rPr>
              <a:t>dengan</a:t>
            </a:r>
            <a:r>
              <a:rPr lang="en-US" sz="2541" dirty="0">
                <a:solidFill>
                  <a:srgbClr val="231F20"/>
                </a:solidFill>
                <a:latin typeface="Aileron"/>
              </a:rPr>
              <a:t> </a:t>
            </a:r>
            <a:r>
              <a:rPr lang="en-US" sz="2541" dirty="0" err="1">
                <a:solidFill>
                  <a:srgbClr val="231F20"/>
                </a:solidFill>
                <a:latin typeface="Aileron"/>
              </a:rPr>
              <a:t>sendiri</a:t>
            </a:r>
            <a:r>
              <a:rPr lang="en-US" sz="2541" dirty="0">
                <a:solidFill>
                  <a:srgbClr val="231F20"/>
                </a:solidFill>
                <a:latin typeface="Aileron"/>
              </a:rPr>
              <a:t>. </a:t>
            </a:r>
            <a:r>
              <a:rPr lang="en-US" sz="2541" dirty="0" err="1">
                <a:solidFill>
                  <a:srgbClr val="231F20"/>
                </a:solidFill>
                <a:latin typeface="Aileron"/>
              </a:rPr>
              <a:t>Prinsip</a:t>
            </a:r>
            <a:r>
              <a:rPr lang="en-US" sz="2541" dirty="0">
                <a:solidFill>
                  <a:srgbClr val="231F20"/>
                </a:solidFill>
                <a:latin typeface="Aileron"/>
              </a:rPr>
              <a:t> </a:t>
            </a:r>
            <a:r>
              <a:rPr lang="en-US" sz="2541" dirty="0" err="1">
                <a:solidFill>
                  <a:srgbClr val="231F20"/>
                </a:solidFill>
                <a:latin typeface="Aileron"/>
              </a:rPr>
              <a:t>ini</a:t>
            </a:r>
            <a:r>
              <a:rPr lang="en-US" sz="2541" dirty="0">
                <a:solidFill>
                  <a:srgbClr val="231F20"/>
                </a:solidFill>
                <a:latin typeface="Aileron"/>
              </a:rPr>
              <a:t> dua </a:t>
            </a:r>
            <a:r>
              <a:rPr lang="en-US" sz="2541" dirty="0" err="1">
                <a:solidFill>
                  <a:srgbClr val="231F20"/>
                </a:solidFill>
                <a:latin typeface="Aileron"/>
              </a:rPr>
              <a:t>penyelamat</a:t>
            </a:r>
            <a:r>
              <a:rPr lang="en-US" sz="2541" dirty="0">
                <a:solidFill>
                  <a:srgbClr val="231F20"/>
                </a:solidFill>
                <a:latin typeface="Aileron"/>
              </a:rPr>
              <a:t> </a:t>
            </a:r>
            <a:r>
              <a:rPr lang="en-US" sz="2541" dirty="0" err="1">
                <a:solidFill>
                  <a:srgbClr val="231F20"/>
                </a:solidFill>
                <a:latin typeface="Aileron"/>
              </a:rPr>
              <a:t>berada</a:t>
            </a:r>
            <a:r>
              <a:rPr lang="en-US" sz="2541" dirty="0">
                <a:solidFill>
                  <a:srgbClr val="231F20"/>
                </a:solidFill>
                <a:latin typeface="Aileron"/>
              </a:rPr>
              <a:t> di </a:t>
            </a:r>
            <a:r>
              <a:rPr lang="en-US" sz="2541" dirty="0" err="1">
                <a:solidFill>
                  <a:srgbClr val="231F20"/>
                </a:solidFill>
                <a:latin typeface="Aileron"/>
              </a:rPr>
              <a:t>kiri</a:t>
            </a:r>
            <a:r>
              <a:rPr lang="en-US" sz="2541" dirty="0">
                <a:solidFill>
                  <a:srgbClr val="231F20"/>
                </a:solidFill>
                <a:latin typeface="Aileron"/>
              </a:rPr>
              <a:t> dan </a:t>
            </a:r>
            <a:r>
              <a:rPr lang="en-US" sz="2541" dirty="0" err="1">
                <a:solidFill>
                  <a:srgbClr val="231F20"/>
                </a:solidFill>
                <a:latin typeface="Aileron"/>
              </a:rPr>
              <a:t>kanan</a:t>
            </a:r>
            <a:r>
              <a:rPr lang="en-US" sz="2541" dirty="0">
                <a:solidFill>
                  <a:srgbClr val="231F20"/>
                </a:solidFill>
                <a:latin typeface="Aileron"/>
              </a:rPr>
              <a:t> </a:t>
            </a:r>
            <a:r>
              <a:rPr lang="en-US" sz="2541" dirty="0" err="1">
                <a:solidFill>
                  <a:srgbClr val="231F20"/>
                </a:solidFill>
                <a:latin typeface="Aileron"/>
              </a:rPr>
              <a:t>mangsa</a:t>
            </a:r>
            <a:r>
              <a:rPr lang="en-US" sz="2541" dirty="0">
                <a:solidFill>
                  <a:srgbClr val="231F20"/>
                </a:solidFill>
                <a:latin typeface="Aileron"/>
              </a:rPr>
              <a:t> </a:t>
            </a:r>
            <a:r>
              <a:rPr lang="en-US" sz="2541" dirty="0" err="1">
                <a:solidFill>
                  <a:srgbClr val="231F20"/>
                </a:solidFill>
                <a:latin typeface="Aileron"/>
              </a:rPr>
              <a:t>serta</a:t>
            </a:r>
            <a:r>
              <a:rPr lang="en-US" sz="2541" dirty="0">
                <a:solidFill>
                  <a:srgbClr val="231F20"/>
                </a:solidFill>
                <a:latin typeface="Aileron"/>
              </a:rPr>
              <a:t> </a:t>
            </a:r>
            <a:r>
              <a:rPr lang="en-US" sz="2541" dirty="0" err="1">
                <a:solidFill>
                  <a:srgbClr val="231F20"/>
                </a:solidFill>
                <a:latin typeface="Aileron"/>
              </a:rPr>
              <a:t>merangkul</a:t>
            </a:r>
            <a:r>
              <a:rPr lang="en-US" sz="2541" dirty="0">
                <a:solidFill>
                  <a:srgbClr val="231F20"/>
                </a:solidFill>
                <a:latin typeface="Aileron"/>
              </a:rPr>
              <a:t> kedua – dua </a:t>
            </a:r>
            <a:r>
              <a:rPr lang="en-US" sz="2541" dirty="0" err="1">
                <a:solidFill>
                  <a:srgbClr val="231F20"/>
                </a:solidFill>
                <a:latin typeface="Aileron"/>
              </a:rPr>
              <a:t>tangan</a:t>
            </a:r>
            <a:r>
              <a:rPr lang="en-US" sz="2541" dirty="0">
                <a:solidFill>
                  <a:srgbClr val="231F20"/>
                </a:solidFill>
                <a:latin typeface="Aileron"/>
              </a:rPr>
              <a:t> </a:t>
            </a:r>
            <a:r>
              <a:rPr lang="en-US" sz="2541" dirty="0" err="1">
                <a:solidFill>
                  <a:srgbClr val="231F20"/>
                </a:solidFill>
                <a:latin typeface="Aileron"/>
              </a:rPr>
              <a:t>pesakit</a:t>
            </a:r>
            <a:r>
              <a:rPr lang="en-US" sz="2541" dirty="0">
                <a:solidFill>
                  <a:srgbClr val="231F20"/>
                </a:solidFill>
                <a:latin typeface="Aileron"/>
              </a:rPr>
              <a:t> dan </a:t>
            </a:r>
            <a:r>
              <a:rPr lang="en-US" sz="2541" dirty="0" err="1">
                <a:solidFill>
                  <a:srgbClr val="231F20"/>
                </a:solidFill>
                <a:latin typeface="Aileron"/>
              </a:rPr>
              <a:t>pinggang</a:t>
            </a:r>
            <a:r>
              <a:rPr lang="en-US" sz="2541" dirty="0">
                <a:solidFill>
                  <a:srgbClr val="231F20"/>
                </a:solidFill>
                <a:latin typeface="Aileron"/>
              </a:rPr>
              <a:t> </a:t>
            </a:r>
            <a:r>
              <a:rPr lang="en-US" sz="2541" dirty="0" err="1">
                <a:solidFill>
                  <a:srgbClr val="231F20"/>
                </a:solidFill>
                <a:latin typeface="Aileron"/>
              </a:rPr>
              <a:t>mangsa</a:t>
            </a:r>
            <a:r>
              <a:rPr lang="en-US" sz="2541" dirty="0">
                <a:solidFill>
                  <a:srgbClr val="231F20"/>
                </a:solidFill>
                <a:latin typeface="Aileron"/>
              </a:rPr>
              <a:t>..</a:t>
            </a:r>
          </a:p>
        </p:txBody>
      </p:sp>
      <p:sp>
        <p:nvSpPr>
          <p:cNvPr id="9" name="Freeform 9"/>
          <p:cNvSpPr/>
          <p:nvPr/>
        </p:nvSpPr>
        <p:spPr>
          <a:xfrm flipH="1">
            <a:off x="6970389" y="3731588"/>
            <a:ext cx="841455" cy="986781"/>
          </a:xfrm>
          <a:custGeom>
            <a:avLst/>
            <a:gdLst/>
            <a:ahLst/>
            <a:cxnLst/>
            <a:rect l="l" t="t" r="r" b="b"/>
            <a:pathLst>
              <a:path w="841455" h="986781">
                <a:moveTo>
                  <a:pt x="841455" y="0"/>
                </a:moveTo>
                <a:lnTo>
                  <a:pt x="0" y="0"/>
                </a:lnTo>
                <a:lnTo>
                  <a:pt x="0" y="986780"/>
                </a:lnTo>
                <a:lnTo>
                  <a:pt x="841455" y="986780"/>
                </a:lnTo>
                <a:lnTo>
                  <a:pt x="841455"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0318767" y="7733784"/>
            <a:ext cx="865321" cy="1014769"/>
          </a:xfrm>
          <a:custGeom>
            <a:avLst/>
            <a:gdLst/>
            <a:ahLst/>
            <a:cxnLst/>
            <a:rect l="l" t="t" r="r" b="b"/>
            <a:pathLst>
              <a:path w="865321" h="1014769">
                <a:moveTo>
                  <a:pt x="0" y="0"/>
                </a:moveTo>
                <a:lnTo>
                  <a:pt x="865322" y="0"/>
                </a:lnTo>
                <a:lnTo>
                  <a:pt x="865322" y="1014770"/>
                </a:lnTo>
                <a:lnTo>
                  <a:pt x="0" y="1014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Freeform 4"/>
          <p:cNvSpPr/>
          <p:nvPr/>
        </p:nvSpPr>
        <p:spPr>
          <a:xfrm>
            <a:off x="11078084" y="3010794"/>
            <a:ext cx="5721558" cy="2221147"/>
          </a:xfrm>
          <a:custGeom>
            <a:avLst/>
            <a:gdLst/>
            <a:ahLst/>
            <a:cxnLst/>
            <a:rect l="l" t="t" r="r" b="b"/>
            <a:pathLst>
              <a:path w="5721558" h="2221147">
                <a:moveTo>
                  <a:pt x="0" y="0"/>
                </a:moveTo>
                <a:lnTo>
                  <a:pt x="5721557" y="0"/>
                </a:lnTo>
                <a:lnTo>
                  <a:pt x="5721557" y="2221147"/>
                </a:lnTo>
                <a:lnTo>
                  <a:pt x="0" y="2221147"/>
                </a:lnTo>
                <a:lnTo>
                  <a:pt x="0" y="0"/>
                </a:lnTo>
                <a:close/>
              </a:path>
            </a:pathLst>
          </a:custGeom>
          <a:blipFill>
            <a:blip r:embed="rId4"/>
            <a:stretch>
              <a:fillRect t="-26657" b="-29779"/>
            </a:stretch>
          </a:blipFill>
        </p:spPr>
      </p:sp>
      <p:sp>
        <p:nvSpPr>
          <p:cNvPr id="5" name="Freeform 5"/>
          <p:cNvSpPr/>
          <p:nvPr/>
        </p:nvSpPr>
        <p:spPr>
          <a:xfrm rot="678054">
            <a:off x="1537368" y="4441489"/>
            <a:ext cx="4060555" cy="1404022"/>
          </a:xfrm>
          <a:custGeom>
            <a:avLst/>
            <a:gdLst/>
            <a:ahLst/>
            <a:cxnLst/>
            <a:rect l="l" t="t" r="r" b="b"/>
            <a:pathLst>
              <a:path w="4060555" h="1404022">
                <a:moveTo>
                  <a:pt x="0" y="0"/>
                </a:moveTo>
                <a:lnTo>
                  <a:pt x="4060555" y="0"/>
                </a:lnTo>
                <a:lnTo>
                  <a:pt x="4060555" y="1404022"/>
                </a:lnTo>
                <a:lnTo>
                  <a:pt x="0" y="1404022"/>
                </a:lnTo>
                <a:lnTo>
                  <a:pt x="0" y="0"/>
                </a:lnTo>
                <a:close/>
              </a:path>
            </a:pathLst>
          </a:custGeom>
          <a:blipFill>
            <a:blip r:embed="rId5"/>
            <a:stretch>
              <a:fillRect l="-4894" t="-92008" r="-8157" b="-94367"/>
            </a:stretch>
          </a:blipFill>
        </p:spPr>
      </p:sp>
      <p:sp>
        <p:nvSpPr>
          <p:cNvPr id="6" name="Freeform 6"/>
          <p:cNvSpPr/>
          <p:nvPr/>
        </p:nvSpPr>
        <p:spPr>
          <a:xfrm>
            <a:off x="1976858" y="6524350"/>
            <a:ext cx="3181574" cy="3160173"/>
          </a:xfrm>
          <a:custGeom>
            <a:avLst/>
            <a:gdLst/>
            <a:ahLst/>
            <a:cxnLst/>
            <a:rect l="l" t="t" r="r" b="b"/>
            <a:pathLst>
              <a:path w="3181574" h="3160173">
                <a:moveTo>
                  <a:pt x="0" y="0"/>
                </a:moveTo>
                <a:lnTo>
                  <a:pt x="3181574" y="0"/>
                </a:lnTo>
                <a:lnTo>
                  <a:pt x="3181574" y="3160173"/>
                </a:lnTo>
                <a:lnTo>
                  <a:pt x="0" y="3160173"/>
                </a:lnTo>
                <a:lnTo>
                  <a:pt x="0" y="0"/>
                </a:lnTo>
                <a:close/>
              </a:path>
            </a:pathLst>
          </a:custGeom>
          <a:blipFill>
            <a:blip r:embed="rId6"/>
            <a:stretch>
              <a:fillRect/>
            </a:stretch>
          </a:blipFill>
        </p:spPr>
      </p:sp>
      <p:sp>
        <p:nvSpPr>
          <p:cNvPr id="7" name="Freeform 7"/>
          <p:cNvSpPr/>
          <p:nvPr/>
        </p:nvSpPr>
        <p:spPr>
          <a:xfrm rot="556525">
            <a:off x="11931088" y="6218695"/>
            <a:ext cx="5182294" cy="1226392"/>
          </a:xfrm>
          <a:custGeom>
            <a:avLst/>
            <a:gdLst/>
            <a:ahLst/>
            <a:cxnLst/>
            <a:rect l="l" t="t" r="r" b="b"/>
            <a:pathLst>
              <a:path w="5182294" h="1226392">
                <a:moveTo>
                  <a:pt x="0" y="0"/>
                </a:moveTo>
                <a:lnTo>
                  <a:pt x="5182294" y="0"/>
                </a:lnTo>
                <a:lnTo>
                  <a:pt x="5182294" y="1226392"/>
                </a:lnTo>
                <a:lnTo>
                  <a:pt x="0" y="1226392"/>
                </a:lnTo>
                <a:lnTo>
                  <a:pt x="0" y="0"/>
                </a:lnTo>
                <a:close/>
              </a:path>
            </a:pathLst>
          </a:custGeom>
          <a:blipFill>
            <a:blip r:embed="rId7"/>
            <a:stretch>
              <a:fillRect/>
            </a:stretch>
          </a:blipFill>
        </p:spPr>
      </p:sp>
      <p:sp>
        <p:nvSpPr>
          <p:cNvPr id="8" name="TextBox 8"/>
          <p:cNvSpPr txBox="1"/>
          <p:nvPr/>
        </p:nvSpPr>
        <p:spPr>
          <a:xfrm>
            <a:off x="1286136" y="3209632"/>
            <a:ext cx="6181148" cy="553825"/>
          </a:xfrm>
          <a:prstGeom prst="rect">
            <a:avLst/>
          </a:prstGeom>
        </p:spPr>
        <p:txBody>
          <a:bodyPr lIns="0" tIns="0" rIns="0" bIns="0" rtlCol="0" anchor="t">
            <a:spAutoFit/>
          </a:bodyPr>
          <a:lstStyle/>
          <a:p>
            <a:pPr algn="just">
              <a:lnSpc>
                <a:spcPts val="4696"/>
              </a:lnSpc>
            </a:pPr>
            <a:r>
              <a:rPr lang="en-US" sz="3110">
                <a:solidFill>
                  <a:srgbClr val="231F20"/>
                </a:solidFill>
                <a:latin typeface="Aileron"/>
              </a:rPr>
              <a:t>Antara contoh peralatan :-</a:t>
            </a:r>
          </a:p>
        </p:txBody>
      </p:sp>
      <p:sp>
        <p:nvSpPr>
          <p:cNvPr id="9" name="TextBox 9"/>
          <p:cNvSpPr txBox="1"/>
          <p:nvPr/>
        </p:nvSpPr>
        <p:spPr>
          <a:xfrm>
            <a:off x="2659381" y="1164111"/>
            <a:ext cx="13192857" cy="1418937"/>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MENGANGKAT DAN MEMINDAHKAN MANGSA DENGAN PERALATAN</a:t>
            </a:r>
          </a:p>
        </p:txBody>
      </p:sp>
      <p:sp>
        <p:nvSpPr>
          <p:cNvPr id="10" name="TextBox 10"/>
          <p:cNvSpPr txBox="1"/>
          <p:nvPr/>
        </p:nvSpPr>
        <p:spPr>
          <a:xfrm>
            <a:off x="7347685" y="3801419"/>
            <a:ext cx="3066175" cy="553825"/>
          </a:xfrm>
          <a:prstGeom prst="rect">
            <a:avLst/>
          </a:prstGeom>
        </p:spPr>
        <p:txBody>
          <a:bodyPr lIns="0" tIns="0" rIns="0" bIns="0" rtlCol="0" anchor="t">
            <a:spAutoFit/>
          </a:bodyPr>
          <a:lstStyle/>
          <a:p>
            <a:pPr algn="r">
              <a:lnSpc>
                <a:spcPts val="4696"/>
              </a:lnSpc>
            </a:pPr>
            <a:r>
              <a:rPr lang="en-US" sz="3110">
                <a:solidFill>
                  <a:srgbClr val="231F20"/>
                </a:solidFill>
                <a:latin typeface="Aileron Bold Italics"/>
              </a:rPr>
              <a:t>Pole Stretcher </a:t>
            </a:r>
          </a:p>
        </p:txBody>
      </p:sp>
      <p:sp>
        <p:nvSpPr>
          <p:cNvPr id="11" name="TextBox 11"/>
          <p:cNvSpPr txBox="1"/>
          <p:nvPr/>
        </p:nvSpPr>
        <p:spPr>
          <a:xfrm>
            <a:off x="6292198" y="7979770"/>
            <a:ext cx="5177149" cy="553825"/>
          </a:xfrm>
          <a:prstGeom prst="rect">
            <a:avLst/>
          </a:prstGeom>
        </p:spPr>
        <p:txBody>
          <a:bodyPr lIns="0" tIns="0" rIns="0" bIns="0" rtlCol="0" anchor="t">
            <a:spAutoFit/>
          </a:bodyPr>
          <a:lstStyle/>
          <a:p>
            <a:pPr algn="just">
              <a:lnSpc>
                <a:spcPts val="4696"/>
              </a:lnSpc>
            </a:pPr>
            <a:r>
              <a:rPr lang="en-US" sz="3110">
                <a:solidFill>
                  <a:srgbClr val="231F20"/>
                </a:solidFill>
                <a:latin typeface="Aileron Bold Italics"/>
              </a:rPr>
              <a:t>Kendrick Extrication Device</a:t>
            </a:r>
          </a:p>
        </p:txBody>
      </p:sp>
      <p:sp>
        <p:nvSpPr>
          <p:cNvPr id="12" name="TextBox 12"/>
          <p:cNvSpPr txBox="1"/>
          <p:nvPr/>
        </p:nvSpPr>
        <p:spPr>
          <a:xfrm>
            <a:off x="6417944" y="5255245"/>
            <a:ext cx="3117662" cy="553825"/>
          </a:xfrm>
          <a:prstGeom prst="rect">
            <a:avLst/>
          </a:prstGeom>
        </p:spPr>
        <p:txBody>
          <a:bodyPr lIns="0" tIns="0" rIns="0" bIns="0" rtlCol="0" anchor="t">
            <a:spAutoFit/>
          </a:bodyPr>
          <a:lstStyle/>
          <a:p>
            <a:pPr algn="just">
              <a:lnSpc>
                <a:spcPts val="4696"/>
              </a:lnSpc>
            </a:pPr>
            <a:r>
              <a:rPr lang="en-US" sz="3110">
                <a:solidFill>
                  <a:srgbClr val="231F20"/>
                </a:solidFill>
                <a:latin typeface="Aileron Bold Italics"/>
              </a:rPr>
              <a:t>Scoop Stretcher</a:t>
            </a:r>
          </a:p>
        </p:txBody>
      </p:sp>
      <p:sp>
        <p:nvSpPr>
          <p:cNvPr id="13" name="TextBox 13"/>
          <p:cNvSpPr txBox="1"/>
          <p:nvPr/>
        </p:nvSpPr>
        <p:spPr>
          <a:xfrm>
            <a:off x="7765163" y="6330570"/>
            <a:ext cx="3540886" cy="553825"/>
          </a:xfrm>
          <a:prstGeom prst="rect">
            <a:avLst/>
          </a:prstGeom>
        </p:spPr>
        <p:txBody>
          <a:bodyPr lIns="0" tIns="0" rIns="0" bIns="0" rtlCol="0" anchor="t">
            <a:spAutoFit/>
          </a:bodyPr>
          <a:lstStyle/>
          <a:p>
            <a:pPr algn="just">
              <a:lnSpc>
                <a:spcPts val="4696"/>
              </a:lnSpc>
            </a:pPr>
            <a:r>
              <a:rPr lang="en-US" sz="3110">
                <a:solidFill>
                  <a:srgbClr val="231F20"/>
                </a:solidFill>
                <a:latin typeface="Aileron Bold Italics"/>
              </a:rPr>
              <a:t>Long Spinal Board </a:t>
            </a:r>
          </a:p>
        </p:txBody>
      </p:sp>
      <p:sp>
        <p:nvSpPr>
          <p:cNvPr id="14" name="Freeform 14"/>
          <p:cNvSpPr/>
          <p:nvPr/>
        </p:nvSpPr>
        <p:spPr>
          <a:xfrm flipH="1">
            <a:off x="5627974" y="5231941"/>
            <a:ext cx="664224" cy="778940"/>
          </a:xfrm>
          <a:custGeom>
            <a:avLst/>
            <a:gdLst/>
            <a:ahLst/>
            <a:cxnLst/>
            <a:rect l="l" t="t" r="r" b="b"/>
            <a:pathLst>
              <a:path w="664224" h="778940">
                <a:moveTo>
                  <a:pt x="664224" y="0"/>
                </a:moveTo>
                <a:lnTo>
                  <a:pt x="0" y="0"/>
                </a:lnTo>
                <a:lnTo>
                  <a:pt x="0" y="778941"/>
                </a:lnTo>
                <a:lnTo>
                  <a:pt x="664224" y="778941"/>
                </a:lnTo>
                <a:lnTo>
                  <a:pt x="66422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0413860" y="3763457"/>
            <a:ext cx="664224" cy="778940"/>
          </a:xfrm>
          <a:custGeom>
            <a:avLst/>
            <a:gdLst/>
            <a:ahLst/>
            <a:cxnLst/>
            <a:rect l="l" t="t" r="r" b="b"/>
            <a:pathLst>
              <a:path w="664224" h="778940">
                <a:moveTo>
                  <a:pt x="0" y="0"/>
                </a:moveTo>
                <a:lnTo>
                  <a:pt x="664224" y="0"/>
                </a:lnTo>
                <a:lnTo>
                  <a:pt x="664224" y="778940"/>
                </a:lnTo>
                <a:lnTo>
                  <a:pt x="0" y="778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flipH="1">
            <a:off x="5444514" y="7910075"/>
            <a:ext cx="664224" cy="778940"/>
          </a:xfrm>
          <a:custGeom>
            <a:avLst/>
            <a:gdLst/>
            <a:ahLst/>
            <a:cxnLst/>
            <a:rect l="l" t="t" r="r" b="b"/>
            <a:pathLst>
              <a:path w="664224" h="778940">
                <a:moveTo>
                  <a:pt x="664224" y="0"/>
                </a:moveTo>
                <a:lnTo>
                  <a:pt x="0" y="0"/>
                </a:lnTo>
                <a:lnTo>
                  <a:pt x="0" y="778940"/>
                </a:lnTo>
                <a:lnTo>
                  <a:pt x="664224" y="778940"/>
                </a:lnTo>
                <a:lnTo>
                  <a:pt x="66422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1078084" y="6260875"/>
            <a:ext cx="664224" cy="778940"/>
          </a:xfrm>
          <a:custGeom>
            <a:avLst/>
            <a:gdLst/>
            <a:ahLst/>
            <a:cxnLst/>
            <a:rect l="l" t="t" r="r" b="b"/>
            <a:pathLst>
              <a:path w="664224" h="778940">
                <a:moveTo>
                  <a:pt x="0" y="0"/>
                </a:moveTo>
                <a:lnTo>
                  <a:pt x="664223" y="0"/>
                </a:lnTo>
                <a:lnTo>
                  <a:pt x="664223" y="778940"/>
                </a:lnTo>
                <a:lnTo>
                  <a:pt x="0" y="778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Freeform 4"/>
          <p:cNvSpPr/>
          <p:nvPr/>
        </p:nvSpPr>
        <p:spPr>
          <a:xfrm flipH="1">
            <a:off x="4873014" y="7687809"/>
            <a:ext cx="664224" cy="778940"/>
          </a:xfrm>
          <a:custGeom>
            <a:avLst/>
            <a:gdLst/>
            <a:ahLst/>
            <a:cxnLst/>
            <a:rect l="l" t="t" r="r" b="b"/>
            <a:pathLst>
              <a:path w="664224" h="778940">
                <a:moveTo>
                  <a:pt x="664224" y="0"/>
                </a:moveTo>
                <a:lnTo>
                  <a:pt x="0" y="0"/>
                </a:lnTo>
                <a:lnTo>
                  <a:pt x="0" y="778941"/>
                </a:lnTo>
                <a:lnTo>
                  <a:pt x="664224" y="778941"/>
                </a:lnTo>
                <a:lnTo>
                  <a:pt x="66422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827790" y="4453001"/>
            <a:ext cx="664224" cy="778940"/>
          </a:xfrm>
          <a:custGeom>
            <a:avLst/>
            <a:gdLst/>
            <a:ahLst/>
            <a:cxnLst/>
            <a:rect l="l" t="t" r="r" b="b"/>
            <a:pathLst>
              <a:path w="664224" h="778940">
                <a:moveTo>
                  <a:pt x="0" y="0"/>
                </a:moveTo>
                <a:lnTo>
                  <a:pt x="664224" y="0"/>
                </a:lnTo>
                <a:lnTo>
                  <a:pt x="664224" y="778940"/>
                </a:lnTo>
                <a:lnTo>
                  <a:pt x="0" y="77894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rnd">
            <a:noFill/>
            <a:prstDash val="solid"/>
            <a:round/>
          </a:ln>
        </p:spPr>
      </p:sp>
      <p:sp>
        <p:nvSpPr>
          <p:cNvPr id="6" name="Freeform 6"/>
          <p:cNvSpPr/>
          <p:nvPr/>
        </p:nvSpPr>
        <p:spPr>
          <a:xfrm>
            <a:off x="1028700" y="3138217"/>
            <a:ext cx="2482090" cy="2924408"/>
          </a:xfrm>
          <a:custGeom>
            <a:avLst/>
            <a:gdLst/>
            <a:ahLst/>
            <a:cxnLst/>
            <a:rect l="l" t="t" r="r" b="b"/>
            <a:pathLst>
              <a:path w="2482090" h="2924408">
                <a:moveTo>
                  <a:pt x="0" y="0"/>
                </a:moveTo>
                <a:lnTo>
                  <a:pt x="2482090" y="0"/>
                </a:lnTo>
                <a:lnTo>
                  <a:pt x="2482090" y="2924408"/>
                </a:lnTo>
                <a:lnTo>
                  <a:pt x="0" y="2924408"/>
                </a:lnTo>
                <a:lnTo>
                  <a:pt x="0" y="0"/>
                </a:lnTo>
                <a:close/>
              </a:path>
            </a:pathLst>
          </a:custGeom>
          <a:blipFill>
            <a:blip r:embed="rId6"/>
            <a:stretch>
              <a:fillRect l="-20803" t="-14257" r="-16812" b="-23750"/>
            </a:stretch>
          </a:blipFill>
        </p:spPr>
      </p:sp>
      <p:sp>
        <p:nvSpPr>
          <p:cNvPr id="7" name="Freeform 7"/>
          <p:cNvSpPr/>
          <p:nvPr/>
        </p:nvSpPr>
        <p:spPr>
          <a:xfrm>
            <a:off x="4658910" y="3138217"/>
            <a:ext cx="4267416" cy="2924408"/>
          </a:xfrm>
          <a:custGeom>
            <a:avLst/>
            <a:gdLst/>
            <a:ahLst/>
            <a:cxnLst/>
            <a:rect l="l" t="t" r="r" b="b"/>
            <a:pathLst>
              <a:path w="4267416" h="2924408">
                <a:moveTo>
                  <a:pt x="0" y="0"/>
                </a:moveTo>
                <a:lnTo>
                  <a:pt x="4267415" y="0"/>
                </a:lnTo>
                <a:lnTo>
                  <a:pt x="4267415" y="2924408"/>
                </a:lnTo>
                <a:lnTo>
                  <a:pt x="0" y="2924408"/>
                </a:lnTo>
                <a:lnTo>
                  <a:pt x="0" y="0"/>
                </a:lnTo>
                <a:close/>
              </a:path>
            </a:pathLst>
          </a:custGeom>
          <a:blipFill>
            <a:blip r:embed="rId7"/>
            <a:stretch>
              <a:fillRect l="-4826" t="-14716" r="-7164" b="-7937"/>
            </a:stretch>
          </a:blipFill>
        </p:spPr>
      </p:sp>
      <p:sp>
        <p:nvSpPr>
          <p:cNvPr id="8" name="Freeform 8"/>
          <p:cNvSpPr/>
          <p:nvPr/>
        </p:nvSpPr>
        <p:spPr>
          <a:xfrm>
            <a:off x="10074445" y="3191073"/>
            <a:ext cx="6431779" cy="2924408"/>
          </a:xfrm>
          <a:custGeom>
            <a:avLst/>
            <a:gdLst/>
            <a:ahLst/>
            <a:cxnLst/>
            <a:rect l="l" t="t" r="r" b="b"/>
            <a:pathLst>
              <a:path w="6431779" h="2924408">
                <a:moveTo>
                  <a:pt x="0" y="0"/>
                </a:moveTo>
                <a:lnTo>
                  <a:pt x="6431778" y="0"/>
                </a:lnTo>
                <a:lnTo>
                  <a:pt x="6431778" y="2924408"/>
                </a:lnTo>
                <a:lnTo>
                  <a:pt x="0" y="2924408"/>
                </a:lnTo>
                <a:lnTo>
                  <a:pt x="0" y="0"/>
                </a:lnTo>
                <a:close/>
              </a:path>
            </a:pathLst>
          </a:custGeom>
          <a:blipFill>
            <a:blip r:embed="rId8"/>
            <a:stretch>
              <a:fillRect l="-9205" t="-36866" r="-8405" b="-52141"/>
            </a:stretch>
          </a:blipFill>
        </p:spPr>
      </p:sp>
      <p:sp>
        <p:nvSpPr>
          <p:cNvPr id="9" name="Freeform 9"/>
          <p:cNvSpPr/>
          <p:nvPr/>
        </p:nvSpPr>
        <p:spPr>
          <a:xfrm>
            <a:off x="11742307" y="7004546"/>
            <a:ext cx="4490610" cy="2924408"/>
          </a:xfrm>
          <a:custGeom>
            <a:avLst/>
            <a:gdLst/>
            <a:ahLst/>
            <a:cxnLst/>
            <a:rect l="l" t="t" r="r" b="b"/>
            <a:pathLst>
              <a:path w="4490610" h="2924408">
                <a:moveTo>
                  <a:pt x="0" y="0"/>
                </a:moveTo>
                <a:lnTo>
                  <a:pt x="4490610" y="0"/>
                </a:lnTo>
                <a:lnTo>
                  <a:pt x="4490610" y="2924408"/>
                </a:lnTo>
                <a:lnTo>
                  <a:pt x="0" y="2924408"/>
                </a:lnTo>
                <a:lnTo>
                  <a:pt x="0" y="0"/>
                </a:lnTo>
                <a:close/>
              </a:path>
            </a:pathLst>
          </a:custGeom>
          <a:blipFill>
            <a:blip r:embed="rId9"/>
            <a:stretch>
              <a:fillRect l="-4144" t="-16956" r="-7573" b="-11534"/>
            </a:stretch>
          </a:blipFill>
        </p:spPr>
      </p:sp>
      <p:sp>
        <p:nvSpPr>
          <p:cNvPr id="10" name="Freeform 10"/>
          <p:cNvSpPr/>
          <p:nvPr/>
        </p:nvSpPr>
        <p:spPr>
          <a:xfrm>
            <a:off x="5872016" y="7004546"/>
            <a:ext cx="4490610" cy="2924408"/>
          </a:xfrm>
          <a:custGeom>
            <a:avLst/>
            <a:gdLst/>
            <a:ahLst/>
            <a:cxnLst/>
            <a:rect l="l" t="t" r="r" b="b"/>
            <a:pathLst>
              <a:path w="4490610" h="2924408">
                <a:moveTo>
                  <a:pt x="0" y="0"/>
                </a:moveTo>
                <a:lnTo>
                  <a:pt x="4490610" y="0"/>
                </a:lnTo>
                <a:lnTo>
                  <a:pt x="4490610" y="2924408"/>
                </a:lnTo>
                <a:lnTo>
                  <a:pt x="0" y="2924408"/>
                </a:lnTo>
                <a:lnTo>
                  <a:pt x="0" y="0"/>
                </a:lnTo>
                <a:close/>
              </a:path>
            </a:pathLst>
          </a:custGeom>
          <a:blipFill>
            <a:blip r:embed="rId10"/>
            <a:stretch>
              <a:fillRect l="-8717" t="-21840" r="-10552" b="-31653"/>
            </a:stretch>
          </a:blipFill>
        </p:spPr>
      </p:sp>
      <p:sp>
        <p:nvSpPr>
          <p:cNvPr id="11" name="Freeform 11"/>
          <p:cNvSpPr/>
          <p:nvPr/>
        </p:nvSpPr>
        <p:spPr>
          <a:xfrm>
            <a:off x="1188797" y="7004546"/>
            <a:ext cx="3303217" cy="2924408"/>
          </a:xfrm>
          <a:custGeom>
            <a:avLst/>
            <a:gdLst/>
            <a:ahLst/>
            <a:cxnLst/>
            <a:rect l="l" t="t" r="r" b="b"/>
            <a:pathLst>
              <a:path w="3303217" h="2924408">
                <a:moveTo>
                  <a:pt x="0" y="0"/>
                </a:moveTo>
                <a:lnTo>
                  <a:pt x="3303217" y="0"/>
                </a:lnTo>
                <a:lnTo>
                  <a:pt x="3303217" y="2924408"/>
                </a:lnTo>
                <a:lnTo>
                  <a:pt x="0" y="2924408"/>
                </a:lnTo>
                <a:lnTo>
                  <a:pt x="0" y="0"/>
                </a:lnTo>
                <a:close/>
              </a:path>
            </a:pathLst>
          </a:custGeom>
          <a:blipFill>
            <a:blip r:embed="rId11"/>
            <a:stretch>
              <a:fillRect l="-4072" t="-10200" r="-6020" b="-9282"/>
            </a:stretch>
          </a:blipFill>
        </p:spPr>
      </p:sp>
      <p:sp>
        <p:nvSpPr>
          <p:cNvPr id="12" name="TextBox 12"/>
          <p:cNvSpPr txBox="1"/>
          <p:nvPr/>
        </p:nvSpPr>
        <p:spPr>
          <a:xfrm>
            <a:off x="1028700" y="1009650"/>
            <a:ext cx="16230600" cy="638363"/>
          </a:xfrm>
          <a:prstGeom prst="rect">
            <a:avLst/>
          </a:prstGeom>
        </p:spPr>
        <p:txBody>
          <a:bodyPr lIns="0" tIns="0" rIns="0" bIns="0" rtlCol="0" anchor="t">
            <a:spAutoFit/>
          </a:bodyPr>
          <a:lstStyle/>
          <a:p>
            <a:pPr algn="ctr">
              <a:lnSpc>
                <a:spcPts val="5132"/>
              </a:lnSpc>
            </a:pPr>
            <a:r>
              <a:rPr lang="en-US" sz="4106" spc="20">
                <a:solidFill>
                  <a:srgbClr val="2B2C30"/>
                </a:solidFill>
                <a:latin typeface="Playfair Display Bold"/>
              </a:rPr>
              <a:t>CARA ANGKAT MANGSA MENGGUNAKAN </a:t>
            </a:r>
            <a:r>
              <a:rPr lang="en-US" sz="4106" spc="20">
                <a:solidFill>
                  <a:srgbClr val="2B2C30"/>
                </a:solidFill>
                <a:latin typeface="Playfair Display Bold Italics"/>
              </a:rPr>
              <a:t>LONG SPINAL BOARD </a:t>
            </a:r>
          </a:p>
        </p:txBody>
      </p:sp>
      <p:sp>
        <p:nvSpPr>
          <p:cNvPr id="13" name="TextBox 13"/>
          <p:cNvSpPr txBox="1"/>
          <p:nvPr/>
        </p:nvSpPr>
        <p:spPr>
          <a:xfrm>
            <a:off x="6158955" y="1917208"/>
            <a:ext cx="6018635" cy="554335"/>
          </a:xfrm>
          <a:prstGeom prst="rect">
            <a:avLst/>
          </a:prstGeom>
        </p:spPr>
        <p:txBody>
          <a:bodyPr lIns="0" tIns="0" rIns="0" bIns="0" rtlCol="0" anchor="t">
            <a:spAutoFit/>
          </a:bodyPr>
          <a:lstStyle/>
          <a:p>
            <a:pPr algn="just">
              <a:lnSpc>
                <a:spcPts val="4413"/>
              </a:lnSpc>
            </a:pPr>
            <a:r>
              <a:rPr lang="en-US" sz="3502">
                <a:solidFill>
                  <a:srgbClr val="FF3131"/>
                </a:solidFill>
                <a:latin typeface="Aileron Bold"/>
              </a:rPr>
              <a:t>2 ORANG PENYELAMAT</a:t>
            </a:r>
          </a:p>
        </p:txBody>
      </p:sp>
      <p:sp>
        <p:nvSpPr>
          <p:cNvPr id="14" name="Freeform 14"/>
          <p:cNvSpPr/>
          <p:nvPr/>
        </p:nvSpPr>
        <p:spPr>
          <a:xfrm flipH="1">
            <a:off x="10697404" y="7687809"/>
            <a:ext cx="664224" cy="778940"/>
          </a:xfrm>
          <a:custGeom>
            <a:avLst/>
            <a:gdLst/>
            <a:ahLst/>
            <a:cxnLst/>
            <a:rect l="l" t="t" r="r" b="b"/>
            <a:pathLst>
              <a:path w="664224" h="778940">
                <a:moveTo>
                  <a:pt x="664224" y="0"/>
                </a:moveTo>
                <a:lnTo>
                  <a:pt x="0" y="0"/>
                </a:lnTo>
                <a:lnTo>
                  <a:pt x="0" y="778941"/>
                </a:lnTo>
                <a:lnTo>
                  <a:pt x="664224" y="778941"/>
                </a:lnTo>
                <a:lnTo>
                  <a:pt x="66422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9168273" y="4453001"/>
            <a:ext cx="664224" cy="778940"/>
          </a:xfrm>
          <a:custGeom>
            <a:avLst/>
            <a:gdLst/>
            <a:ahLst/>
            <a:cxnLst/>
            <a:rect l="l" t="t" r="r" b="b"/>
            <a:pathLst>
              <a:path w="664224" h="778940">
                <a:moveTo>
                  <a:pt x="0" y="0"/>
                </a:moveTo>
                <a:lnTo>
                  <a:pt x="664224" y="0"/>
                </a:lnTo>
                <a:lnTo>
                  <a:pt x="664224" y="778940"/>
                </a:lnTo>
                <a:lnTo>
                  <a:pt x="0" y="7789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rot="5334923">
            <a:off x="13655500" y="6170543"/>
            <a:ext cx="664224" cy="778940"/>
          </a:xfrm>
          <a:custGeom>
            <a:avLst/>
            <a:gdLst/>
            <a:ahLst/>
            <a:cxnLst/>
            <a:rect l="l" t="t" r="r" b="b"/>
            <a:pathLst>
              <a:path w="664224" h="778940">
                <a:moveTo>
                  <a:pt x="0" y="0"/>
                </a:moveTo>
                <a:lnTo>
                  <a:pt x="664224" y="0"/>
                </a:lnTo>
                <a:lnTo>
                  <a:pt x="664224" y="778941"/>
                </a:lnTo>
                <a:lnTo>
                  <a:pt x="0" y="778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Freeform 4"/>
          <p:cNvSpPr/>
          <p:nvPr/>
        </p:nvSpPr>
        <p:spPr>
          <a:xfrm>
            <a:off x="2699701" y="3489278"/>
            <a:ext cx="5127573" cy="4739278"/>
          </a:xfrm>
          <a:custGeom>
            <a:avLst/>
            <a:gdLst/>
            <a:ahLst/>
            <a:cxnLst/>
            <a:rect l="l" t="t" r="r" b="b"/>
            <a:pathLst>
              <a:path w="5127573" h="4739278">
                <a:moveTo>
                  <a:pt x="0" y="0"/>
                </a:moveTo>
                <a:lnTo>
                  <a:pt x="5127572" y="0"/>
                </a:lnTo>
                <a:lnTo>
                  <a:pt x="5127572" y="4739279"/>
                </a:lnTo>
                <a:lnTo>
                  <a:pt x="0" y="4739279"/>
                </a:lnTo>
                <a:lnTo>
                  <a:pt x="0" y="0"/>
                </a:lnTo>
                <a:close/>
              </a:path>
            </a:pathLst>
          </a:custGeom>
          <a:blipFill>
            <a:blip r:embed="rId4"/>
            <a:stretch>
              <a:fillRect l="-45640" t="-56665" r="-44892" b="-37237"/>
            </a:stretch>
          </a:blipFill>
        </p:spPr>
      </p:sp>
      <p:sp>
        <p:nvSpPr>
          <p:cNvPr id="5" name="Freeform 5"/>
          <p:cNvSpPr/>
          <p:nvPr/>
        </p:nvSpPr>
        <p:spPr>
          <a:xfrm>
            <a:off x="10120977" y="3489278"/>
            <a:ext cx="4957588" cy="4739278"/>
          </a:xfrm>
          <a:custGeom>
            <a:avLst/>
            <a:gdLst/>
            <a:ahLst/>
            <a:cxnLst/>
            <a:rect l="l" t="t" r="r" b="b"/>
            <a:pathLst>
              <a:path w="4957588" h="4739278">
                <a:moveTo>
                  <a:pt x="0" y="0"/>
                </a:moveTo>
                <a:lnTo>
                  <a:pt x="4957588" y="0"/>
                </a:lnTo>
                <a:lnTo>
                  <a:pt x="4957588" y="4739279"/>
                </a:lnTo>
                <a:lnTo>
                  <a:pt x="0" y="4739279"/>
                </a:lnTo>
                <a:lnTo>
                  <a:pt x="0" y="0"/>
                </a:lnTo>
                <a:close/>
              </a:path>
            </a:pathLst>
          </a:custGeom>
          <a:blipFill>
            <a:blip r:embed="rId5"/>
            <a:stretch>
              <a:fillRect l="-12462" t="-8344" r="-8308" b="-21727"/>
            </a:stretch>
          </a:blipFill>
        </p:spPr>
      </p:sp>
      <p:sp>
        <p:nvSpPr>
          <p:cNvPr id="6" name="TextBox 6"/>
          <p:cNvSpPr txBox="1"/>
          <p:nvPr/>
        </p:nvSpPr>
        <p:spPr>
          <a:xfrm>
            <a:off x="1028700" y="1009650"/>
            <a:ext cx="16230600" cy="638363"/>
          </a:xfrm>
          <a:prstGeom prst="rect">
            <a:avLst/>
          </a:prstGeom>
        </p:spPr>
        <p:txBody>
          <a:bodyPr lIns="0" tIns="0" rIns="0" bIns="0" rtlCol="0" anchor="t">
            <a:spAutoFit/>
          </a:bodyPr>
          <a:lstStyle/>
          <a:p>
            <a:pPr algn="ctr">
              <a:lnSpc>
                <a:spcPts val="5132"/>
              </a:lnSpc>
            </a:pPr>
            <a:r>
              <a:rPr lang="en-US" sz="4106" spc="20">
                <a:solidFill>
                  <a:srgbClr val="2B2C30"/>
                </a:solidFill>
                <a:latin typeface="Playfair Display Bold"/>
              </a:rPr>
              <a:t>CARA ANGKAT MANGSA MENGGUNAKAN </a:t>
            </a:r>
            <a:r>
              <a:rPr lang="en-US" sz="4106" spc="20">
                <a:solidFill>
                  <a:srgbClr val="2B2C30"/>
                </a:solidFill>
                <a:latin typeface="Playfair Display Bold Italics"/>
              </a:rPr>
              <a:t>LONG SPINAL BOARD </a:t>
            </a:r>
          </a:p>
        </p:txBody>
      </p:sp>
      <p:sp>
        <p:nvSpPr>
          <p:cNvPr id="7" name="TextBox 7"/>
          <p:cNvSpPr txBox="1"/>
          <p:nvPr/>
        </p:nvSpPr>
        <p:spPr>
          <a:xfrm>
            <a:off x="6158955" y="1917208"/>
            <a:ext cx="6018635" cy="554335"/>
          </a:xfrm>
          <a:prstGeom prst="rect">
            <a:avLst/>
          </a:prstGeom>
        </p:spPr>
        <p:txBody>
          <a:bodyPr lIns="0" tIns="0" rIns="0" bIns="0" rtlCol="0" anchor="t">
            <a:spAutoFit/>
          </a:bodyPr>
          <a:lstStyle/>
          <a:p>
            <a:pPr algn="just">
              <a:lnSpc>
                <a:spcPts val="4413"/>
              </a:lnSpc>
            </a:pPr>
            <a:r>
              <a:rPr lang="en-US" sz="3502">
                <a:solidFill>
                  <a:srgbClr val="FF3131"/>
                </a:solidFill>
                <a:latin typeface="Aileron Bold"/>
              </a:rPr>
              <a:t>4 ORANG PENYELAMAT</a:t>
            </a:r>
          </a:p>
        </p:txBody>
      </p:sp>
      <p:sp>
        <p:nvSpPr>
          <p:cNvPr id="8" name="Freeform 8"/>
          <p:cNvSpPr/>
          <p:nvPr/>
        </p:nvSpPr>
        <p:spPr>
          <a:xfrm>
            <a:off x="8389057" y="5143500"/>
            <a:ext cx="1169945" cy="1372004"/>
          </a:xfrm>
          <a:custGeom>
            <a:avLst/>
            <a:gdLst/>
            <a:ahLst/>
            <a:cxnLst/>
            <a:rect l="l" t="t" r="r" b="b"/>
            <a:pathLst>
              <a:path w="1169945" h="1372004">
                <a:moveTo>
                  <a:pt x="0" y="0"/>
                </a:moveTo>
                <a:lnTo>
                  <a:pt x="1169945" y="0"/>
                </a:lnTo>
                <a:lnTo>
                  <a:pt x="1169945" y="1372004"/>
                </a:lnTo>
                <a:lnTo>
                  <a:pt x="0" y="1372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37477" y="3709704"/>
            <a:ext cx="12613046" cy="2867592"/>
            <a:chOff x="0" y="0"/>
            <a:chExt cx="16817395" cy="3823456"/>
          </a:xfrm>
        </p:grpSpPr>
        <p:sp>
          <p:nvSpPr>
            <p:cNvPr id="3" name="AutoShape 3"/>
            <p:cNvSpPr/>
            <p:nvPr/>
          </p:nvSpPr>
          <p:spPr>
            <a:xfrm>
              <a:off x="1383416" y="401130"/>
              <a:ext cx="14150164" cy="0"/>
            </a:xfrm>
            <a:prstGeom prst="line">
              <a:avLst/>
            </a:prstGeom>
            <a:ln w="13106" cap="flat">
              <a:solidFill>
                <a:srgbClr val="2B2C30"/>
              </a:solidFill>
              <a:prstDash val="solid"/>
              <a:headEnd type="none" w="sm" len="sm"/>
              <a:tailEnd type="none" w="sm" len="sm"/>
            </a:ln>
          </p:spPr>
        </p:sp>
        <p:sp>
          <p:nvSpPr>
            <p:cNvPr id="4" name="TextBox 4"/>
            <p:cNvSpPr txBox="1"/>
            <p:nvPr/>
          </p:nvSpPr>
          <p:spPr>
            <a:xfrm>
              <a:off x="0" y="734666"/>
              <a:ext cx="16817395" cy="2456857"/>
            </a:xfrm>
            <a:prstGeom prst="rect">
              <a:avLst/>
            </a:prstGeom>
          </p:spPr>
          <p:txBody>
            <a:bodyPr lIns="0" tIns="0" rIns="0" bIns="0" rtlCol="0" anchor="t">
              <a:spAutoFit/>
            </a:bodyPr>
            <a:lstStyle/>
            <a:p>
              <a:pPr algn="ctr">
                <a:lnSpc>
                  <a:spcPts val="7213"/>
                </a:lnSpc>
              </a:pPr>
              <a:r>
                <a:rPr lang="en-US" sz="7213" spc="36">
                  <a:solidFill>
                    <a:srgbClr val="2B2C30"/>
                  </a:solidFill>
                  <a:latin typeface="Open Sauce Bold"/>
                </a:rPr>
                <a:t>KECEDERAAN SPINA </a:t>
              </a:r>
            </a:p>
            <a:p>
              <a:pPr algn="ctr">
                <a:lnSpc>
                  <a:spcPts val="6813"/>
                </a:lnSpc>
              </a:pPr>
              <a:r>
                <a:rPr lang="en-US" sz="6813" spc="34">
                  <a:solidFill>
                    <a:srgbClr val="2B2C30"/>
                  </a:solidFill>
                  <a:latin typeface="Open Sauce Bold Italics"/>
                </a:rPr>
                <a:t>(SPINAL INJURY) </a:t>
              </a:r>
            </a:p>
          </p:txBody>
        </p:sp>
        <p:sp>
          <p:nvSpPr>
            <p:cNvPr id="5" name="AutoShape 5"/>
            <p:cNvSpPr/>
            <p:nvPr/>
          </p:nvSpPr>
          <p:spPr>
            <a:xfrm>
              <a:off x="1383416" y="3422325"/>
              <a:ext cx="14150164" cy="0"/>
            </a:xfrm>
            <a:prstGeom prst="line">
              <a:avLst/>
            </a:prstGeom>
            <a:ln w="13106" cap="flat">
              <a:solidFill>
                <a:srgbClr val="2B2C30"/>
              </a:solidFill>
              <a:prstDash val="solid"/>
              <a:headEnd type="none" w="sm" len="sm"/>
              <a:tailEnd type="none" w="sm" len="sm"/>
            </a:ln>
          </p:spPr>
        </p:sp>
        <p:grpSp>
          <p:nvGrpSpPr>
            <p:cNvPr id="6" name="Group 6"/>
            <p:cNvGrpSpPr/>
            <p:nvPr/>
          </p:nvGrpSpPr>
          <p:grpSpPr>
            <a:xfrm rot="5400000">
              <a:off x="8260422" y="-3459197"/>
              <a:ext cx="394578" cy="14170727"/>
              <a:chOff x="0" y="0"/>
              <a:chExt cx="77941" cy="2799156"/>
            </a:xfrm>
          </p:grpSpPr>
          <p:sp>
            <p:nvSpPr>
              <p:cNvPr id="7" name="Freeform 7"/>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8" name="TextBox 8"/>
              <p:cNvSpPr txBox="1"/>
              <p:nvPr/>
            </p:nvSpPr>
            <p:spPr>
              <a:xfrm>
                <a:off x="0" y="-19050"/>
                <a:ext cx="77941" cy="2818206"/>
              </a:xfrm>
              <a:prstGeom prst="rect">
                <a:avLst/>
              </a:prstGeom>
            </p:spPr>
            <p:txBody>
              <a:bodyPr lIns="49227" tIns="49227" rIns="49227" bIns="49227" rtlCol="0" anchor="ctr"/>
              <a:lstStyle/>
              <a:p>
                <a:pPr marL="0" lvl="0" indent="0" algn="ctr">
                  <a:lnSpc>
                    <a:spcPts val="2859"/>
                  </a:lnSpc>
                  <a:spcBef>
                    <a:spcPct val="0"/>
                  </a:spcBef>
                </a:pPr>
                <a:endParaRPr/>
              </a:p>
            </p:txBody>
          </p:sp>
        </p:grpSp>
        <p:grpSp>
          <p:nvGrpSpPr>
            <p:cNvPr id="9" name="Group 9"/>
            <p:cNvGrpSpPr/>
            <p:nvPr/>
          </p:nvGrpSpPr>
          <p:grpSpPr>
            <a:xfrm rot="-5400000">
              <a:off x="8260422" y="-6888075"/>
              <a:ext cx="394578" cy="14170727"/>
              <a:chOff x="0" y="0"/>
              <a:chExt cx="77941" cy="2799156"/>
            </a:xfrm>
          </p:grpSpPr>
          <p:sp>
            <p:nvSpPr>
              <p:cNvPr id="10" name="Freeform 10"/>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11" name="TextBox 11"/>
              <p:cNvSpPr txBox="1"/>
              <p:nvPr/>
            </p:nvSpPr>
            <p:spPr>
              <a:xfrm>
                <a:off x="0" y="-19050"/>
                <a:ext cx="77941" cy="2818206"/>
              </a:xfrm>
              <a:prstGeom prst="rect">
                <a:avLst/>
              </a:prstGeom>
            </p:spPr>
            <p:txBody>
              <a:bodyPr lIns="49227" tIns="49227" rIns="49227" bIns="49227" rtlCol="0" anchor="ctr"/>
              <a:lstStyle/>
              <a:p>
                <a:pPr marL="0" lvl="0" indent="0" algn="ctr">
                  <a:lnSpc>
                    <a:spcPts val="2859"/>
                  </a:lnSpc>
                  <a:spcBef>
                    <a:spcPct val="0"/>
                  </a:spcBef>
                </a:pPr>
                <a:endParaRPr/>
              </a:p>
            </p:txBody>
          </p:sp>
        </p:grpSp>
      </p:grpSp>
      <p:sp>
        <p:nvSpPr>
          <p:cNvPr id="12" name="Freeform 12"/>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30742" y="3979437"/>
            <a:ext cx="10469871" cy="0"/>
          </a:xfrm>
          <a:prstGeom prst="line">
            <a:avLst/>
          </a:prstGeom>
          <a:ln w="9525" cap="flat">
            <a:solidFill>
              <a:srgbClr val="2B2C30"/>
            </a:solidFill>
            <a:prstDash val="solid"/>
            <a:headEnd type="none" w="sm" len="sm"/>
            <a:tailEnd type="none" w="sm" len="sm"/>
          </a:ln>
        </p:spPr>
      </p:sp>
      <p:sp>
        <p:nvSpPr>
          <p:cNvPr id="3" name="AutoShape 3"/>
          <p:cNvSpPr/>
          <p:nvPr/>
        </p:nvSpPr>
        <p:spPr>
          <a:xfrm>
            <a:off x="4030742" y="6307563"/>
            <a:ext cx="10469871" cy="0"/>
          </a:xfrm>
          <a:prstGeom prst="line">
            <a:avLst/>
          </a:prstGeom>
          <a:ln w="9525" cap="flat">
            <a:solidFill>
              <a:srgbClr val="2B2C30"/>
            </a:solidFill>
            <a:prstDash val="solid"/>
            <a:headEnd type="none" w="sm" len="sm"/>
            <a:tailEnd type="none" w="sm" len="sm"/>
          </a:ln>
        </p:spPr>
      </p:sp>
      <p:grpSp>
        <p:nvGrpSpPr>
          <p:cNvPr id="4" name="Group 4"/>
          <p:cNvGrpSpPr/>
          <p:nvPr/>
        </p:nvGrpSpPr>
        <p:grpSpPr>
          <a:xfrm>
            <a:off x="4022552" y="3678589"/>
            <a:ext cx="10485086" cy="2929822"/>
            <a:chOff x="0" y="0"/>
            <a:chExt cx="13980115" cy="3906429"/>
          </a:xfrm>
        </p:grpSpPr>
        <p:sp>
          <p:nvSpPr>
            <p:cNvPr id="5" name="TextBox 5"/>
            <p:cNvSpPr txBox="1"/>
            <p:nvPr/>
          </p:nvSpPr>
          <p:spPr>
            <a:xfrm>
              <a:off x="10920" y="734666"/>
              <a:ext cx="13969195" cy="2539830"/>
            </a:xfrm>
            <a:prstGeom prst="rect">
              <a:avLst/>
            </a:prstGeom>
          </p:spPr>
          <p:txBody>
            <a:bodyPr lIns="0" tIns="0" rIns="0" bIns="0" rtlCol="0" anchor="t">
              <a:spAutoFit/>
            </a:bodyPr>
            <a:lstStyle/>
            <a:p>
              <a:pPr algn="ctr">
                <a:lnSpc>
                  <a:spcPts val="7213"/>
                </a:lnSpc>
              </a:pPr>
              <a:r>
                <a:rPr lang="en-US" sz="7213" spc="36">
                  <a:solidFill>
                    <a:srgbClr val="2B2C30"/>
                  </a:solidFill>
                  <a:latin typeface="Open Sauce Bold"/>
                </a:rPr>
                <a:t>PITAM DAN TIDAK SEDARKAN DIRI</a:t>
              </a:r>
            </a:p>
          </p:txBody>
        </p:sp>
        <p:grpSp>
          <p:nvGrpSpPr>
            <p:cNvPr id="6" name="Group 6"/>
            <p:cNvGrpSpPr/>
            <p:nvPr/>
          </p:nvGrpSpPr>
          <p:grpSpPr>
            <a:xfrm rot="5400000">
              <a:off x="6792769" y="-3280917"/>
              <a:ext cx="394578" cy="13980115"/>
              <a:chOff x="0" y="0"/>
              <a:chExt cx="77941" cy="2761504"/>
            </a:xfrm>
          </p:grpSpPr>
          <p:sp>
            <p:nvSpPr>
              <p:cNvPr id="7" name="Freeform 7"/>
              <p:cNvSpPr/>
              <p:nvPr/>
            </p:nvSpPr>
            <p:spPr>
              <a:xfrm>
                <a:off x="0" y="0"/>
                <a:ext cx="77941" cy="2761504"/>
              </a:xfrm>
              <a:custGeom>
                <a:avLst/>
                <a:gdLst/>
                <a:ahLst/>
                <a:cxnLst/>
                <a:rect l="l" t="t" r="r" b="b"/>
                <a:pathLst>
                  <a:path w="77941" h="2761504">
                    <a:moveTo>
                      <a:pt x="0" y="0"/>
                    </a:moveTo>
                    <a:lnTo>
                      <a:pt x="77941" y="0"/>
                    </a:lnTo>
                    <a:lnTo>
                      <a:pt x="77941" y="2761504"/>
                    </a:lnTo>
                    <a:lnTo>
                      <a:pt x="0" y="2761504"/>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8" name="TextBox 8"/>
              <p:cNvSpPr txBox="1"/>
              <p:nvPr/>
            </p:nvSpPr>
            <p:spPr>
              <a:xfrm>
                <a:off x="0" y="-19050"/>
                <a:ext cx="77941" cy="2780554"/>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rot="-5400000">
              <a:off x="6792769" y="-6792769"/>
              <a:ext cx="394578" cy="13980115"/>
              <a:chOff x="0" y="0"/>
              <a:chExt cx="77941" cy="2761504"/>
            </a:xfrm>
          </p:grpSpPr>
          <p:sp>
            <p:nvSpPr>
              <p:cNvPr id="10" name="Freeform 10"/>
              <p:cNvSpPr/>
              <p:nvPr/>
            </p:nvSpPr>
            <p:spPr>
              <a:xfrm>
                <a:off x="0" y="0"/>
                <a:ext cx="77941" cy="2761504"/>
              </a:xfrm>
              <a:custGeom>
                <a:avLst/>
                <a:gdLst/>
                <a:ahLst/>
                <a:cxnLst/>
                <a:rect l="l" t="t" r="r" b="b"/>
                <a:pathLst>
                  <a:path w="77941" h="2761504">
                    <a:moveTo>
                      <a:pt x="0" y="0"/>
                    </a:moveTo>
                    <a:lnTo>
                      <a:pt x="77941" y="0"/>
                    </a:lnTo>
                    <a:lnTo>
                      <a:pt x="77941" y="2761504"/>
                    </a:lnTo>
                    <a:lnTo>
                      <a:pt x="0" y="2761504"/>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11" name="TextBox 11"/>
              <p:cNvSpPr txBox="1"/>
              <p:nvPr/>
            </p:nvSpPr>
            <p:spPr>
              <a:xfrm>
                <a:off x="0" y="-19050"/>
                <a:ext cx="77941" cy="2780554"/>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12" name="Freeform 12"/>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013356" y="3922961"/>
            <a:ext cx="14117731" cy="1767360"/>
          </a:xfrm>
          <a:prstGeom prst="rect">
            <a:avLst/>
          </a:prstGeom>
        </p:spPr>
        <p:txBody>
          <a:bodyPr lIns="0" tIns="0" rIns="0" bIns="0" rtlCol="0" anchor="t">
            <a:spAutoFit/>
          </a:bodyPr>
          <a:lstStyle/>
          <a:p>
            <a:pPr algn="just">
              <a:lnSpc>
                <a:spcPts val="4694"/>
              </a:lnSpc>
            </a:pPr>
            <a:r>
              <a:rPr lang="en-US" sz="3696">
                <a:solidFill>
                  <a:srgbClr val="231F20"/>
                </a:solidFill>
                <a:latin typeface="Aileron"/>
              </a:rPr>
              <a:t>Pitam atau pengsan berlaku apabila aliran darah ke otak berkurangan seketika dan menyebabkan keadaan tidak sedar yang sementara kepada mangsa.</a:t>
            </a:r>
          </a:p>
        </p:txBody>
      </p:sp>
      <p:sp>
        <p:nvSpPr>
          <p:cNvPr id="4" name="TextBox 4"/>
          <p:cNvSpPr txBox="1"/>
          <p:nvPr/>
        </p:nvSpPr>
        <p:spPr>
          <a:xfrm>
            <a:off x="1028700" y="1986196"/>
            <a:ext cx="16230600" cy="704562"/>
          </a:xfrm>
          <a:prstGeom prst="rect">
            <a:avLst/>
          </a:prstGeom>
        </p:spPr>
        <p:txBody>
          <a:bodyPr lIns="0" tIns="0" rIns="0" bIns="0" rtlCol="0" anchor="t">
            <a:spAutoFit/>
          </a:bodyPr>
          <a:lstStyle/>
          <a:p>
            <a:pPr algn="ctr">
              <a:lnSpc>
                <a:spcPts val="5681"/>
              </a:lnSpc>
            </a:pPr>
            <a:r>
              <a:rPr lang="en-US" sz="4545" spc="22">
                <a:solidFill>
                  <a:srgbClr val="FF3131"/>
                </a:solidFill>
                <a:latin typeface="Playfair Display Bold"/>
              </a:rPr>
              <a:t>DEFINISI</a:t>
            </a:r>
            <a:r>
              <a:rPr lang="en-US" sz="4545" spc="22">
                <a:solidFill>
                  <a:srgbClr val="2B2C30"/>
                </a:solidFill>
                <a:latin typeface="Playfair Display Bold"/>
              </a:rPr>
              <a:t> PITAM </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085134" y="3286354"/>
            <a:ext cx="14117731" cy="5014450"/>
          </a:xfrm>
          <a:prstGeom prst="rect">
            <a:avLst/>
          </a:prstGeom>
        </p:spPr>
        <p:txBody>
          <a:bodyPr lIns="0" tIns="0" rIns="0" bIns="0" rtlCol="0" anchor="t">
            <a:spAutoFit/>
          </a:bodyPr>
          <a:lstStyle/>
          <a:p>
            <a:pPr marL="571500" indent="-571500" algn="just">
              <a:lnSpc>
                <a:spcPct val="150000"/>
              </a:lnSpc>
              <a:buFont typeface="Arial" panose="020B0604020202020204" pitchFamily="34" charset="0"/>
              <a:buChar char="•"/>
            </a:pPr>
            <a:r>
              <a:rPr lang="en-US" sz="3696" dirty="0" err="1">
                <a:solidFill>
                  <a:srgbClr val="231F20"/>
                </a:solidFill>
                <a:latin typeface="Aileron"/>
              </a:rPr>
              <a:t>Berdiri</a:t>
            </a:r>
            <a:r>
              <a:rPr lang="en-US" sz="3696" dirty="0">
                <a:solidFill>
                  <a:srgbClr val="231F20"/>
                </a:solidFill>
                <a:latin typeface="Aileron"/>
              </a:rPr>
              <a:t> </a:t>
            </a:r>
            <a:r>
              <a:rPr lang="en-US" sz="3696" dirty="0" err="1">
                <a:solidFill>
                  <a:srgbClr val="231F20"/>
                </a:solidFill>
                <a:latin typeface="Aileron"/>
              </a:rPr>
              <a:t>tegak</a:t>
            </a:r>
            <a:r>
              <a:rPr lang="en-US" sz="3696" dirty="0">
                <a:solidFill>
                  <a:srgbClr val="231F20"/>
                </a:solidFill>
                <a:latin typeface="Aileron"/>
              </a:rPr>
              <a:t> </a:t>
            </a:r>
            <a:r>
              <a:rPr lang="en-US" sz="3696" dirty="0" err="1">
                <a:solidFill>
                  <a:srgbClr val="231F20"/>
                </a:solidFill>
                <a:latin typeface="Aileron"/>
              </a:rPr>
              <a:t>terlalu</a:t>
            </a:r>
            <a:r>
              <a:rPr lang="en-US" sz="3696" dirty="0">
                <a:solidFill>
                  <a:srgbClr val="231F20"/>
                </a:solidFill>
                <a:latin typeface="Aileron"/>
              </a:rPr>
              <a:t> lama </a:t>
            </a:r>
            <a:r>
              <a:rPr lang="en-US" sz="3696" dirty="0" err="1">
                <a:solidFill>
                  <a:srgbClr val="231F20"/>
                </a:solidFill>
                <a:latin typeface="Aileron"/>
              </a:rPr>
              <a:t>dalam</a:t>
            </a:r>
            <a:r>
              <a:rPr lang="en-US" sz="3696" dirty="0">
                <a:solidFill>
                  <a:srgbClr val="231F20"/>
                </a:solidFill>
                <a:latin typeface="Aileron"/>
              </a:rPr>
              <a:t> </a:t>
            </a:r>
            <a:r>
              <a:rPr lang="en-US" sz="3696" dirty="0" err="1">
                <a:solidFill>
                  <a:srgbClr val="231F20"/>
                </a:solidFill>
                <a:latin typeface="Aileron"/>
              </a:rPr>
              <a:t>cuaca</a:t>
            </a:r>
            <a:r>
              <a:rPr lang="en-US" sz="3696" dirty="0">
                <a:solidFill>
                  <a:srgbClr val="231F20"/>
                </a:solidFill>
                <a:latin typeface="Aileron"/>
              </a:rPr>
              <a:t> </a:t>
            </a:r>
            <a:r>
              <a:rPr lang="en-US" sz="3696" dirty="0" err="1">
                <a:solidFill>
                  <a:srgbClr val="231F20"/>
                </a:solidFill>
                <a:latin typeface="Aileron"/>
              </a:rPr>
              <a:t>panas</a:t>
            </a:r>
            <a:r>
              <a:rPr lang="en-US" sz="3696" dirty="0">
                <a:solidFill>
                  <a:srgbClr val="231F20"/>
                </a:solidFill>
                <a:latin typeface="Aileron"/>
              </a:rPr>
              <a:t>;</a:t>
            </a:r>
          </a:p>
          <a:p>
            <a:pPr marL="571500" indent="-571500" algn="just">
              <a:lnSpc>
                <a:spcPct val="150000"/>
              </a:lnSpc>
              <a:buFont typeface="Arial" panose="020B0604020202020204" pitchFamily="34" charset="0"/>
              <a:buChar char="•"/>
            </a:pPr>
            <a:r>
              <a:rPr lang="en-US" sz="3696" dirty="0" err="1">
                <a:solidFill>
                  <a:srgbClr val="231F20"/>
                </a:solidFill>
                <a:latin typeface="Aileron"/>
              </a:rPr>
              <a:t>Terlalu</a:t>
            </a:r>
            <a:r>
              <a:rPr lang="en-US" sz="3696" dirty="0">
                <a:solidFill>
                  <a:srgbClr val="231F20"/>
                </a:solidFill>
                <a:latin typeface="Aileron"/>
              </a:rPr>
              <a:t> </a:t>
            </a:r>
            <a:r>
              <a:rPr lang="en-US" sz="3696" dirty="0" err="1">
                <a:solidFill>
                  <a:srgbClr val="231F20"/>
                </a:solidFill>
                <a:latin typeface="Aileron"/>
              </a:rPr>
              <a:t>letih</a:t>
            </a:r>
            <a:r>
              <a:rPr lang="en-US" sz="3696" dirty="0">
                <a:solidFill>
                  <a:srgbClr val="231F20"/>
                </a:solidFill>
                <a:latin typeface="Aileron"/>
              </a:rPr>
              <a:t>;</a:t>
            </a:r>
          </a:p>
          <a:p>
            <a:pPr marL="571500" indent="-571500" algn="just">
              <a:lnSpc>
                <a:spcPct val="150000"/>
              </a:lnSpc>
              <a:buFont typeface="Arial" panose="020B0604020202020204" pitchFamily="34" charset="0"/>
              <a:buChar char="•"/>
            </a:pPr>
            <a:r>
              <a:rPr lang="en-US" sz="3696" dirty="0" err="1">
                <a:solidFill>
                  <a:srgbClr val="231F20"/>
                </a:solidFill>
                <a:latin typeface="Aileron"/>
              </a:rPr>
              <a:t>Kelaparan</a:t>
            </a:r>
            <a:r>
              <a:rPr lang="en-US" sz="3696" dirty="0">
                <a:solidFill>
                  <a:srgbClr val="231F20"/>
                </a:solidFill>
                <a:latin typeface="Aileron"/>
              </a:rPr>
              <a:t>;</a:t>
            </a:r>
          </a:p>
          <a:p>
            <a:pPr marL="571500" indent="-571500" algn="just">
              <a:lnSpc>
                <a:spcPct val="150000"/>
              </a:lnSpc>
              <a:buFont typeface="Arial" panose="020B0604020202020204" pitchFamily="34" charset="0"/>
              <a:buChar char="•"/>
            </a:pPr>
            <a:r>
              <a:rPr lang="en-US" sz="3696" dirty="0" err="1">
                <a:solidFill>
                  <a:srgbClr val="231F20"/>
                </a:solidFill>
                <a:latin typeface="Aileron"/>
              </a:rPr>
              <a:t>Tindak</a:t>
            </a:r>
            <a:r>
              <a:rPr lang="en-US" sz="3696" dirty="0">
                <a:solidFill>
                  <a:srgbClr val="231F20"/>
                </a:solidFill>
                <a:latin typeface="Aileron"/>
              </a:rPr>
              <a:t> </a:t>
            </a:r>
            <a:r>
              <a:rPr lang="en-US" sz="3696" dirty="0" err="1">
                <a:solidFill>
                  <a:srgbClr val="231F20"/>
                </a:solidFill>
                <a:latin typeface="Aileron"/>
              </a:rPr>
              <a:t>balas</a:t>
            </a:r>
            <a:r>
              <a:rPr lang="en-US" sz="3696" dirty="0">
                <a:solidFill>
                  <a:srgbClr val="231F20"/>
                </a:solidFill>
                <a:latin typeface="Aileron"/>
              </a:rPr>
              <a:t> </a:t>
            </a:r>
            <a:r>
              <a:rPr lang="en-US" sz="3696" dirty="0" err="1">
                <a:solidFill>
                  <a:srgbClr val="231F20"/>
                </a:solidFill>
                <a:latin typeface="Aileron"/>
              </a:rPr>
              <a:t>saraf</a:t>
            </a:r>
            <a:r>
              <a:rPr lang="en-US" sz="3696" dirty="0">
                <a:solidFill>
                  <a:srgbClr val="231F20"/>
                </a:solidFill>
                <a:latin typeface="Aileron"/>
              </a:rPr>
              <a:t> </a:t>
            </a:r>
            <a:r>
              <a:rPr lang="en-US" sz="3696" dirty="0" err="1">
                <a:solidFill>
                  <a:srgbClr val="231F20"/>
                </a:solidFill>
                <a:latin typeface="Aileron"/>
              </a:rPr>
              <a:t>terhadap</a:t>
            </a:r>
            <a:r>
              <a:rPr lang="en-US" sz="3696" dirty="0">
                <a:solidFill>
                  <a:srgbClr val="231F20"/>
                </a:solidFill>
                <a:latin typeface="Aileron"/>
              </a:rPr>
              <a:t> </a:t>
            </a:r>
            <a:r>
              <a:rPr lang="en-US" sz="3696" dirty="0" err="1">
                <a:solidFill>
                  <a:srgbClr val="231F20"/>
                </a:solidFill>
                <a:latin typeface="Aileron"/>
              </a:rPr>
              <a:t>kesakitan</a:t>
            </a:r>
            <a:r>
              <a:rPr lang="en-US" sz="3696" dirty="0">
                <a:solidFill>
                  <a:srgbClr val="231F20"/>
                </a:solidFill>
                <a:latin typeface="Aileron"/>
              </a:rPr>
              <a:t>;</a:t>
            </a:r>
          </a:p>
          <a:p>
            <a:pPr marL="571500" indent="-571500" algn="just">
              <a:lnSpc>
                <a:spcPct val="150000"/>
              </a:lnSpc>
              <a:buFont typeface="Arial" panose="020B0604020202020204" pitchFamily="34" charset="0"/>
              <a:buChar char="•"/>
            </a:pPr>
            <a:r>
              <a:rPr lang="en-US" sz="3696" dirty="0" err="1">
                <a:solidFill>
                  <a:srgbClr val="231F20"/>
                </a:solidFill>
                <a:latin typeface="Aileron"/>
              </a:rPr>
              <a:t>Persekitaran</a:t>
            </a:r>
            <a:r>
              <a:rPr lang="en-US" sz="3696" dirty="0">
                <a:solidFill>
                  <a:srgbClr val="231F20"/>
                </a:solidFill>
                <a:latin typeface="Aileron"/>
              </a:rPr>
              <a:t> yang </a:t>
            </a:r>
            <a:r>
              <a:rPr lang="en-US" sz="3696" dirty="0" err="1">
                <a:solidFill>
                  <a:srgbClr val="231F20"/>
                </a:solidFill>
                <a:latin typeface="Aileron"/>
              </a:rPr>
              <a:t>sesak</a:t>
            </a:r>
            <a:r>
              <a:rPr lang="en-US" sz="3696" dirty="0">
                <a:solidFill>
                  <a:srgbClr val="231F20"/>
                </a:solidFill>
                <a:latin typeface="Aileron"/>
              </a:rPr>
              <a:t>;</a:t>
            </a:r>
          </a:p>
          <a:p>
            <a:pPr marL="571500" indent="-571500" algn="just">
              <a:lnSpc>
                <a:spcPct val="150000"/>
              </a:lnSpc>
              <a:buFont typeface="Arial" panose="020B0604020202020204" pitchFamily="34" charset="0"/>
              <a:buChar char="•"/>
            </a:pPr>
            <a:r>
              <a:rPr lang="en-US" sz="3696" dirty="0" err="1">
                <a:solidFill>
                  <a:srgbClr val="231F20"/>
                </a:solidFill>
                <a:latin typeface="Aileron"/>
              </a:rPr>
              <a:t>Emosi</a:t>
            </a:r>
            <a:r>
              <a:rPr lang="en-US" sz="3696" dirty="0">
                <a:solidFill>
                  <a:srgbClr val="231F20"/>
                </a:solidFill>
                <a:latin typeface="Aileron"/>
              </a:rPr>
              <a:t>.</a:t>
            </a:r>
          </a:p>
        </p:txBody>
      </p:sp>
      <p:sp>
        <p:nvSpPr>
          <p:cNvPr id="4" name="TextBox 4"/>
          <p:cNvSpPr txBox="1"/>
          <p:nvPr/>
        </p:nvSpPr>
        <p:spPr>
          <a:xfrm>
            <a:off x="1028700" y="1986196"/>
            <a:ext cx="16230600" cy="704562"/>
          </a:xfrm>
          <a:prstGeom prst="rect">
            <a:avLst/>
          </a:prstGeom>
        </p:spPr>
        <p:txBody>
          <a:bodyPr lIns="0" tIns="0" rIns="0" bIns="0" rtlCol="0" anchor="t">
            <a:spAutoFit/>
          </a:bodyPr>
          <a:lstStyle/>
          <a:p>
            <a:pPr algn="ctr">
              <a:lnSpc>
                <a:spcPts val="5681"/>
              </a:lnSpc>
            </a:pPr>
            <a:r>
              <a:rPr lang="en-US" sz="4545" spc="22">
                <a:solidFill>
                  <a:srgbClr val="FF3131"/>
                </a:solidFill>
                <a:latin typeface="Playfair Display Bold"/>
              </a:rPr>
              <a:t>SEBAB – SEBAB </a:t>
            </a:r>
            <a:r>
              <a:rPr lang="en-US" sz="4545" spc="22">
                <a:solidFill>
                  <a:srgbClr val="000000"/>
                </a:solidFill>
                <a:latin typeface="Playfair Display Bold"/>
              </a:rPr>
              <a:t>PITAM </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450997" y="3086354"/>
            <a:ext cx="8222450" cy="5023864"/>
          </a:xfrm>
          <a:prstGeom prst="rect">
            <a:avLst/>
          </a:prstGeom>
        </p:spPr>
        <p:txBody>
          <a:bodyPr lIns="0" tIns="0" rIns="0" bIns="0" rtlCol="0" anchor="t">
            <a:spAutoFit/>
          </a:bodyPr>
          <a:lstStyle/>
          <a:p>
            <a:pPr marL="798138" lvl="1" indent="-399069" algn="just">
              <a:lnSpc>
                <a:spcPts val="6728"/>
              </a:lnSpc>
              <a:buFont typeface="Arial"/>
              <a:buChar char="•"/>
            </a:pPr>
            <a:r>
              <a:rPr lang="en-US" sz="3696">
                <a:solidFill>
                  <a:srgbClr val="231F20"/>
                </a:solidFill>
                <a:latin typeface="Aileron"/>
              </a:rPr>
              <a:t>Muka pucat;</a:t>
            </a:r>
          </a:p>
          <a:p>
            <a:pPr marL="798138" lvl="1" indent="-399069" algn="just">
              <a:lnSpc>
                <a:spcPts val="6728"/>
              </a:lnSpc>
              <a:buFont typeface="Arial"/>
              <a:buChar char="•"/>
            </a:pPr>
            <a:r>
              <a:rPr lang="en-US" sz="3696">
                <a:solidFill>
                  <a:srgbClr val="231F20"/>
                </a:solidFill>
                <a:latin typeface="Aileron"/>
              </a:rPr>
              <a:t>Berpeluh sejuk;</a:t>
            </a:r>
          </a:p>
          <a:p>
            <a:pPr marL="798138" lvl="1" indent="-399069" algn="just">
              <a:lnSpc>
                <a:spcPts val="6728"/>
              </a:lnSpc>
              <a:buFont typeface="Arial"/>
              <a:buChar char="•"/>
            </a:pPr>
            <a:r>
              <a:rPr lang="en-US" sz="3696">
                <a:solidFill>
                  <a:srgbClr val="231F20"/>
                </a:solidFill>
                <a:latin typeface="Aileron"/>
              </a:rPr>
              <a:t>Denyutan nadi cepat tetapi lemah;</a:t>
            </a:r>
          </a:p>
          <a:p>
            <a:pPr marL="798138" lvl="1" indent="-399069" algn="just">
              <a:lnSpc>
                <a:spcPts val="6728"/>
              </a:lnSpc>
              <a:buFont typeface="Arial"/>
              <a:buChar char="•"/>
            </a:pPr>
            <a:r>
              <a:rPr lang="en-US" sz="3696">
                <a:solidFill>
                  <a:srgbClr val="231F20"/>
                </a:solidFill>
                <a:latin typeface="Aileron"/>
              </a:rPr>
              <a:t>Rasa loya;</a:t>
            </a:r>
          </a:p>
          <a:p>
            <a:pPr marL="798138" lvl="1" indent="-399069" algn="just">
              <a:lnSpc>
                <a:spcPts val="6728"/>
              </a:lnSpc>
              <a:buFont typeface="Arial"/>
              <a:buChar char="•"/>
            </a:pPr>
            <a:r>
              <a:rPr lang="en-US" sz="3696">
                <a:solidFill>
                  <a:srgbClr val="231F20"/>
                </a:solidFill>
                <a:latin typeface="Aileron"/>
              </a:rPr>
              <a:t>Pening;</a:t>
            </a:r>
          </a:p>
          <a:p>
            <a:pPr marL="798138" lvl="1" indent="-399069" algn="just">
              <a:lnSpc>
                <a:spcPts val="6728"/>
              </a:lnSpc>
              <a:buFont typeface="Arial"/>
              <a:buChar char="•"/>
            </a:pPr>
            <a:r>
              <a:rPr lang="en-US" sz="3696">
                <a:solidFill>
                  <a:srgbClr val="231F20"/>
                </a:solidFill>
                <a:latin typeface="Aileron"/>
              </a:rPr>
              <a:t>Pandangan kabur.</a:t>
            </a:r>
          </a:p>
        </p:txBody>
      </p:sp>
      <p:sp>
        <p:nvSpPr>
          <p:cNvPr id="4" name="TextBox 4"/>
          <p:cNvSpPr txBox="1"/>
          <p:nvPr/>
        </p:nvSpPr>
        <p:spPr>
          <a:xfrm>
            <a:off x="1028700" y="1986196"/>
            <a:ext cx="16230600" cy="704562"/>
          </a:xfrm>
          <a:prstGeom prst="rect">
            <a:avLst/>
          </a:prstGeom>
        </p:spPr>
        <p:txBody>
          <a:bodyPr lIns="0" tIns="0" rIns="0" bIns="0" rtlCol="0" anchor="t">
            <a:spAutoFit/>
          </a:bodyPr>
          <a:lstStyle/>
          <a:p>
            <a:pPr algn="ctr">
              <a:lnSpc>
                <a:spcPts val="5681"/>
              </a:lnSpc>
            </a:pPr>
            <a:r>
              <a:rPr lang="en-US" sz="4545" spc="22">
                <a:solidFill>
                  <a:srgbClr val="FF3131"/>
                </a:solidFill>
                <a:latin typeface="Playfair Display Bold"/>
              </a:rPr>
              <a:t>TANDA DAN GEJALA </a:t>
            </a:r>
            <a:r>
              <a:rPr lang="en-US" sz="4545" spc="22">
                <a:solidFill>
                  <a:srgbClr val="000000"/>
                </a:solidFill>
                <a:latin typeface="Playfair Display Bold"/>
              </a:rPr>
              <a:t>PITAM </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Freeform 4"/>
          <p:cNvSpPr/>
          <p:nvPr/>
        </p:nvSpPr>
        <p:spPr>
          <a:xfrm>
            <a:off x="1028700" y="7851189"/>
            <a:ext cx="3969577" cy="2405026"/>
          </a:xfrm>
          <a:custGeom>
            <a:avLst/>
            <a:gdLst/>
            <a:ahLst/>
            <a:cxnLst/>
            <a:rect l="l" t="t" r="r" b="b"/>
            <a:pathLst>
              <a:path w="3969577" h="2405026">
                <a:moveTo>
                  <a:pt x="0" y="0"/>
                </a:moveTo>
                <a:lnTo>
                  <a:pt x="3969577" y="0"/>
                </a:lnTo>
                <a:lnTo>
                  <a:pt x="3969577" y="2405026"/>
                </a:lnTo>
                <a:lnTo>
                  <a:pt x="0" y="2405026"/>
                </a:lnTo>
                <a:lnTo>
                  <a:pt x="0" y="0"/>
                </a:lnTo>
                <a:close/>
              </a:path>
            </a:pathLst>
          </a:custGeom>
          <a:blipFill>
            <a:blip r:embed="rId4"/>
            <a:stretch>
              <a:fillRect b="-22922"/>
            </a:stretch>
          </a:blipFill>
        </p:spPr>
      </p:sp>
      <p:sp>
        <p:nvSpPr>
          <p:cNvPr id="5" name="Freeform 5"/>
          <p:cNvSpPr/>
          <p:nvPr/>
        </p:nvSpPr>
        <p:spPr>
          <a:xfrm flipH="1">
            <a:off x="3544583" y="2463343"/>
            <a:ext cx="825054" cy="967548"/>
          </a:xfrm>
          <a:custGeom>
            <a:avLst/>
            <a:gdLst/>
            <a:ahLst/>
            <a:cxnLst/>
            <a:rect l="l" t="t" r="r" b="b"/>
            <a:pathLst>
              <a:path w="825054" h="967548">
                <a:moveTo>
                  <a:pt x="825055" y="0"/>
                </a:moveTo>
                <a:lnTo>
                  <a:pt x="0" y="0"/>
                </a:lnTo>
                <a:lnTo>
                  <a:pt x="0" y="967547"/>
                </a:lnTo>
                <a:lnTo>
                  <a:pt x="825055" y="967547"/>
                </a:lnTo>
                <a:lnTo>
                  <a:pt x="8250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12465" y="2015080"/>
            <a:ext cx="2192831" cy="1864072"/>
          </a:xfrm>
          <a:custGeom>
            <a:avLst/>
            <a:gdLst/>
            <a:ahLst/>
            <a:cxnLst/>
            <a:rect l="l" t="t" r="r" b="b"/>
            <a:pathLst>
              <a:path w="2192831" h="1864072">
                <a:moveTo>
                  <a:pt x="0" y="0"/>
                </a:moveTo>
                <a:lnTo>
                  <a:pt x="2192832" y="0"/>
                </a:lnTo>
                <a:lnTo>
                  <a:pt x="2192832" y="1864073"/>
                </a:lnTo>
                <a:lnTo>
                  <a:pt x="0" y="1864073"/>
                </a:lnTo>
                <a:lnTo>
                  <a:pt x="0" y="0"/>
                </a:lnTo>
                <a:close/>
              </a:path>
            </a:pathLst>
          </a:custGeom>
          <a:blipFill>
            <a:blip r:embed="rId7"/>
            <a:stretch>
              <a:fillRect l="-11759" r="-15690"/>
            </a:stretch>
          </a:blipFill>
        </p:spPr>
      </p:sp>
      <p:sp>
        <p:nvSpPr>
          <p:cNvPr id="7" name="Freeform 7"/>
          <p:cNvSpPr/>
          <p:nvPr/>
        </p:nvSpPr>
        <p:spPr>
          <a:xfrm>
            <a:off x="1028700" y="4518096"/>
            <a:ext cx="3483813" cy="2515704"/>
          </a:xfrm>
          <a:custGeom>
            <a:avLst/>
            <a:gdLst/>
            <a:ahLst/>
            <a:cxnLst/>
            <a:rect l="l" t="t" r="r" b="b"/>
            <a:pathLst>
              <a:path w="3483813" h="2515704">
                <a:moveTo>
                  <a:pt x="0" y="0"/>
                </a:moveTo>
                <a:lnTo>
                  <a:pt x="3483813" y="0"/>
                </a:lnTo>
                <a:lnTo>
                  <a:pt x="3483813" y="2515704"/>
                </a:lnTo>
                <a:lnTo>
                  <a:pt x="0" y="2515704"/>
                </a:lnTo>
                <a:lnTo>
                  <a:pt x="0" y="0"/>
                </a:lnTo>
                <a:close/>
              </a:path>
            </a:pathLst>
          </a:custGeom>
          <a:blipFill>
            <a:blip r:embed="rId8"/>
            <a:stretch>
              <a:fillRect t="-18670" r="-29210" b="-15608"/>
            </a:stretch>
          </a:blipFill>
        </p:spPr>
      </p:sp>
      <p:sp>
        <p:nvSpPr>
          <p:cNvPr id="8" name="Freeform 8"/>
          <p:cNvSpPr/>
          <p:nvPr/>
        </p:nvSpPr>
        <p:spPr>
          <a:xfrm flipH="1">
            <a:off x="12864380" y="2582264"/>
            <a:ext cx="5014402" cy="3057975"/>
          </a:xfrm>
          <a:custGeom>
            <a:avLst/>
            <a:gdLst/>
            <a:ahLst/>
            <a:cxnLst/>
            <a:rect l="l" t="t" r="r" b="b"/>
            <a:pathLst>
              <a:path w="5014402" h="3057975">
                <a:moveTo>
                  <a:pt x="5014402" y="0"/>
                </a:moveTo>
                <a:lnTo>
                  <a:pt x="0" y="0"/>
                </a:lnTo>
                <a:lnTo>
                  <a:pt x="0" y="3057975"/>
                </a:lnTo>
                <a:lnTo>
                  <a:pt x="5014402" y="3057975"/>
                </a:lnTo>
                <a:lnTo>
                  <a:pt x="5014402" y="0"/>
                </a:lnTo>
                <a:close/>
              </a:path>
            </a:pathLst>
          </a:custGeom>
          <a:blipFill>
            <a:blip r:embed="rId9"/>
            <a:stretch>
              <a:fillRect t="-19825" r="-6012" b="-10628"/>
            </a:stretch>
          </a:blipFill>
        </p:spPr>
      </p:sp>
      <p:sp>
        <p:nvSpPr>
          <p:cNvPr id="9" name="TextBox 9"/>
          <p:cNvSpPr txBox="1"/>
          <p:nvPr/>
        </p:nvSpPr>
        <p:spPr>
          <a:xfrm>
            <a:off x="6422631" y="5563692"/>
            <a:ext cx="6150009" cy="885224"/>
          </a:xfrm>
          <a:prstGeom prst="rect">
            <a:avLst/>
          </a:prstGeom>
        </p:spPr>
        <p:txBody>
          <a:bodyPr lIns="0" tIns="0" rIns="0" bIns="0" rtlCol="0" anchor="t">
            <a:spAutoFit/>
          </a:bodyPr>
          <a:lstStyle/>
          <a:p>
            <a:pPr>
              <a:lnSpc>
                <a:spcPts val="3556"/>
              </a:lnSpc>
            </a:pPr>
            <a:r>
              <a:rPr lang="en-US" sz="2522">
                <a:solidFill>
                  <a:srgbClr val="231F20"/>
                </a:solidFill>
                <a:latin typeface="Aileron"/>
              </a:rPr>
              <a:t>Tenangkan dan beri keselesaan serta galakkan mangsa tarik nafas</a:t>
            </a:r>
          </a:p>
        </p:txBody>
      </p:sp>
      <p:sp>
        <p:nvSpPr>
          <p:cNvPr id="10" name="Freeform 10"/>
          <p:cNvSpPr/>
          <p:nvPr/>
        </p:nvSpPr>
        <p:spPr>
          <a:xfrm>
            <a:off x="14069261" y="6556892"/>
            <a:ext cx="3499939" cy="2293923"/>
          </a:xfrm>
          <a:custGeom>
            <a:avLst/>
            <a:gdLst/>
            <a:ahLst/>
            <a:cxnLst/>
            <a:rect l="l" t="t" r="r" b="b"/>
            <a:pathLst>
              <a:path w="3499939" h="2293923">
                <a:moveTo>
                  <a:pt x="0" y="0"/>
                </a:moveTo>
                <a:lnTo>
                  <a:pt x="3499939" y="0"/>
                </a:lnTo>
                <a:lnTo>
                  <a:pt x="3499939" y="2293923"/>
                </a:lnTo>
                <a:lnTo>
                  <a:pt x="0" y="2293923"/>
                </a:lnTo>
                <a:lnTo>
                  <a:pt x="0" y="0"/>
                </a:lnTo>
                <a:close/>
              </a:path>
            </a:pathLst>
          </a:custGeom>
          <a:blipFill>
            <a:blip r:embed="rId10"/>
            <a:stretch>
              <a:fillRect r="-20931"/>
            </a:stretch>
          </a:blipFill>
        </p:spPr>
      </p:sp>
      <p:sp>
        <p:nvSpPr>
          <p:cNvPr id="11" name="TextBox 11"/>
          <p:cNvSpPr txBox="1"/>
          <p:nvPr/>
        </p:nvSpPr>
        <p:spPr>
          <a:xfrm>
            <a:off x="4808357" y="2396668"/>
            <a:ext cx="7227348" cy="912924"/>
          </a:xfrm>
          <a:prstGeom prst="rect">
            <a:avLst/>
          </a:prstGeom>
        </p:spPr>
        <p:txBody>
          <a:bodyPr lIns="0" tIns="0" rIns="0" bIns="0" rtlCol="0" anchor="t">
            <a:spAutoFit/>
          </a:bodyPr>
          <a:lstStyle/>
          <a:p>
            <a:pPr>
              <a:lnSpc>
                <a:spcPts val="3603"/>
              </a:lnSpc>
            </a:pPr>
            <a:r>
              <a:rPr lang="en-US" sz="2555">
                <a:solidFill>
                  <a:srgbClr val="231F20"/>
                </a:solidFill>
                <a:latin typeface="Aileron"/>
              </a:rPr>
              <a:t>Hubungi talian kecemasan 999 untuk dapatkan bantuan</a:t>
            </a:r>
          </a:p>
        </p:txBody>
      </p:sp>
      <p:sp>
        <p:nvSpPr>
          <p:cNvPr id="12" name="TextBox 12"/>
          <p:cNvSpPr txBox="1"/>
          <p:nvPr/>
        </p:nvSpPr>
        <p:spPr>
          <a:xfrm>
            <a:off x="4159326" y="3764265"/>
            <a:ext cx="7498265" cy="1332680"/>
          </a:xfrm>
          <a:prstGeom prst="rect">
            <a:avLst/>
          </a:prstGeom>
        </p:spPr>
        <p:txBody>
          <a:bodyPr lIns="0" tIns="0" rIns="0" bIns="0" rtlCol="0" anchor="t">
            <a:spAutoFit/>
          </a:bodyPr>
          <a:lstStyle/>
          <a:p>
            <a:pPr algn="r">
              <a:lnSpc>
                <a:spcPts val="3568"/>
              </a:lnSpc>
            </a:pPr>
            <a:r>
              <a:rPr lang="en-US" sz="2530" dirty="0" err="1">
                <a:solidFill>
                  <a:srgbClr val="231F20"/>
                </a:solidFill>
                <a:latin typeface="Aileron"/>
              </a:rPr>
              <a:t>Baringkan</a:t>
            </a:r>
            <a:r>
              <a:rPr lang="en-US" sz="2530" dirty="0">
                <a:solidFill>
                  <a:srgbClr val="231F20"/>
                </a:solidFill>
                <a:latin typeface="Aileron"/>
              </a:rPr>
              <a:t> di </a:t>
            </a:r>
            <a:r>
              <a:rPr lang="en-US" sz="2530" dirty="0" err="1">
                <a:solidFill>
                  <a:srgbClr val="231F20"/>
                </a:solidFill>
                <a:latin typeface="Aileron"/>
              </a:rPr>
              <a:t>tempat</a:t>
            </a:r>
            <a:r>
              <a:rPr lang="en-US" sz="2530" dirty="0">
                <a:solidFill>
                  <a:srgbClr val="231F20"/>
                </a:solidFill>
                <a:latin typeface="Aileron"/>
              </a:rPr>
              <a:t> </a:t>
            </a:r>
            <a:r>
              <a:rPr lang="en-US" sz="2530" dirty="0" err="1">
                <a:solidFill>
                  <a:srgbClr val="231F20"/>
                </a:solidFill>
                <a:latin typeface="Aileron"/>
              </a:rPr>
              <a:t>teduh</a:t>
            </a:r>
            <a:r>
              <a:rPr lang="en-US" sz="2530" dirty="0">
                <a:solidFill>
                  <a:srgbClr val="231F20"/>
                </a:solidFill>
                <a:latin typeface="Aileron"/>
              </a:rPr>
              <a:t> dan </a:t>
            </a:r>
            <a:r>
              <a:rPr lang="en-US" sz="2530" dirty="0" err="1">
                <a:solidFill>
                  <a:srgbClr val="231F20"/>
                </a:solidFill>
                <a:latin typeface="Aileron"/>
              </a:rPr>
              <a:t>berudara</a:t>
            </a:r>
            <a:r>
              <a:rPr lang="en-US" sz="2530" dirty="0">
                <a:solidFill>
                  <a:srgbClr val="231F20"/>
                </a:solidFill>
                <a:latin typeface="Aileron"/>
              </a:rPr>
              <a:t> </a:t>
            </a:r>
            <a:r>
              <a:rPr lang="en-US" sz="2530" dirty="0" err="1">
                <a:solidFill>
                  <a:srgbClr val="231F20"/>
                </a:solidFill>
                <a:latin typeface="Aileron"/>
              </a:rPr>
              <a:t>bersih</a:t>
            </a:r>
            <a:r>
              <a:rPr lang="en-US" sz="2530" dirty="0">
                <a:solidFill>
                  <a:srgbClr val="231F20"/>
                </a:solidFill>
                <a:latin typeface="Aileron"/>
              </a:rPr>
              <a:t> dan </a:t>
            </a:r>
            <a:r>
              <a:rPr lang="en-US" sz="2530" dirty="0" err="1">
                <a:solidFill>
                  <a:srgbClr val="231F20"/>
                </a:solidFill>
                <a:latin typeface="Aileron"/>
              </a:rPr>
              <a:t>tinggi</a:t>
            </a:r>
            <a:r>
              <a:rPr lang="en-US" sz="2530" dirty="0">
                <a:solidFill>
                  <a:srgbClr val="231F20"/>
                </a:solidFill>
                <a:latin typeface="Aileron"/>
              </a:rPr>
              <a:t> </a:t>
            </a:r>
            <a:r>
              <a:rPr lang="en-US" sz="2530" dirty="0" err="1">
                <a:solidFill>
                  <a:srgbClr val="231F20"/>
                </a:solidFill>
                <a:latin typeface="Aileron"/>
              </a:rPr>
              <a:t>kan</a:t>
            </a:r>
            <a:r>
              <a:rPr lang="en-US" sz="2530" dirty="0">
                <a:solidFill>
                  <a:srgbClr val="231F20"/>
                </a:solidFill>
                <a:latin typeface="Aileron"/>
              </a:rPr>
              <a:t> </a:t>
            </a:r>
            <a:r>
              <a:rPr lang="en-US" sz="2530" dirty="0" err="1">
                <a:solidFill>
                  <a:srgbClr val="231F20"/>
                </a:solidFill>
                <a:latin typeface="Aileron"/>
              </a:rPr>
              <a:t>bahagian</a:t>
            </a:r>
            <a:r>
              <a:rPr lang="en-US" sz="2530" dirty="0">
                <a:solidFill>
                  <a:srgbClr val="231F20"/>
                </a:solidFill>
                <a:latin typeface="Aileron"/>
              </a:rPr>
              <a:t> kaki </a:t>
            </a:r>
            <a:r>
              <a:rPr lang="en-US" sz="2530" dirty="0" err="1">
                <a:solidFill>
                  <a:srgbClr val="231F20"/>
                </a:solidFill>
                <a:latin typeface="Aileron"/>
              </a:rPr>
              <a:t>serta</a:t>
            </a:r>
            <a:r>
              <a:rPr lang="en-US" sz="2530" dirty="0">
                <a:solidFill>
                  <a:srgbClr val="231F20"/>
                </a:solidFill>
                <a:latin typeface="Aileron"/>
              </a:rPr>
              <a:t> </a:t>
            </a:r>
            <a:r>
              <a:rPr lang="en-US" sz="2530" dirty="0" err="1">
                <a:solidFill>
                  <a:srgbClr val="231F20"/>
                </a:solidFill>
                <a:latin typeface="Aileron"/>
              </a:rPr>
              <a:t>longgarkan</a:t>
            </a:r>
            <a:r>
              <a:rPr lang="en-US" sz="2530" dirty="0">
                <a:solidFill>
                  <a:srgbClr val="231F20"/>
                </a:solidFill>
                <a:latin typeface="Aileron"/>
              </a:rPr>
              <a:t> </a:t>
            </a:r>
            <a:r>
              <a:rPr lang="en-US" sz="2530" dirty="0" err="1">
                <a:solidFill>
                  <a:srgbClr val="231F20"/>
                </a:solidFill>
                <a:latin typeface="Aileron"/>
              </a:rPr>
              <a:t>pakaian</a:t>
            </a:r>
            <a:r>
              <a:rPr lang="en-US" sz="2530" dirty="0">
                <a:solidFill>
                  <a:srgbClr val="231F20"/>
                </a:solidFill>
                <a:latin typeface="Aileron"/>
              </a:rPr>
              <a:t> yang </a:t>
            </a:r>
            <a:r>
              <a:rPr lang="en-US" sz="2530" dirty="0" err="1">
                <a:solidFill>
                  <a:srgbClr val="231F20"/>
                </a:solidFill>
                <a:latin typeface="Aileron"/>
              </a:rPr>
              <a:t>ketat</a:t>
            </a:r>
            <a:endParaRPr lang="en-US" sz="2530" dirty="0">
              <a:solidFill>
                <a:srgbClr val="231F20"/>
              </a:solidFill>
              <a:latin typeface="Aileron"/>
            </a:endParaRPr>
          </a:p>
        </p:txBody>
      </p:sp>
      <p:sp>
        <p:nvSpPr>
          <p:cNvPr id="13" name="Freeform 13"/>
          <p:cNvSpPr/>
          <p:nvPr/>
        </p:nvSpPr>
        <p:spPr>
          <a:xfrm>
            <a:off x="12939950" y="6987218"/>
            <a:ext cx="929286" cy="1089781"/>
          </a:xfrm>
          <a:custGeom>
            <a:avLst/>
            <a:gdLst/>
            <a:ahLst/>
            <a:cxnLst/>
            <a:rect l="l" t="t" r="r" b="b"/>
            <a:pathLst>
              <a:path w="929286" h="1089781">
                <a:moveTo>
                  <a:pt x="0" y="0"/>
                </a:moveTo>
                <a:lnTo>
                  <a:pt x="929286" y="0"/>
                </a:lnTo>
                <a:lnTo>
                  <a:pt x="929286" y="1089781"/>
                </a:lnTo>
                <a:lnTo>
                  <a:pt x="0" y="10897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6238873" y="8358777"/>
            <a:ext cx="7739857" cy="1332700"/>
          </a:xfrm>
          <a:prstGeom prst="rect">
            <a:avLst/>
          </a:prstGeom>
        </p:spPr>
        <p:txBody>
          <a:bodyPr lIns="0" tIns="0" rIns="0" bIns="0" rtlCol="0" anchor="t">
            <a:spAutoFit/>
          </a:bodyPr>
          <a:lstStyle/>
          <a:p>
            <a:pPr>
              <a:lnSpc>
                <a:spcPts val="3567"/>
              </a:lnSpc>
            </a:pPr>
            <a:r>
              <a:rPr lang="en-US" sz="2530" dirty="0" err="1">
                <a:solidFill>
                  <a:srgbClr val="231F20"/>
                </a:solidFill>
                <a:latin typeface="Aileron"/>
              </a:rPr>
              <a:t>Hantar</a:t>
            </a:r>
            <a:r>
              <a:rPr lang="en-US" sz="2530" dirty="0">
                <a:solidFill>
                  <a:srgbClr val="231F20"/>
                </a:solidFill>
                <a:latin typeface="Aileron"/>
              </a:rPr>
              <a:t> </a:t>
            </a:r>
            <a:r>
              <a:rPr lang="en-US" sz="2530" dirty="0" err="1">
                <a:solidFill>
                  <a:srgbClr val="231F20"/>
                </a:solidFill>
                <a:latin typeface="Aileron"/>
              </a:rPr>
              <a:t>ke</a:t>
            </a:r>
            <a:r>
              <a:rPr lang="en-US" sz="2530" dirty="0">
                <a:solidFill>
                  <a:srgbClr val="231F20"/>
                </a:solidFill>
                <a:latin typeface="Aileron"/>
              </a:rPr>
              <a:t> hospital </a:t>
            </a:r>
            <a:r>
              <a:rPr lang="en-US" sz="2530" dirty="0" err="1">
                <a:solidFill>
                  <a:srgbClr val="231F20"/>
                </a:solidFill>
                <a:latin typeface="Aileron"/>
              </a:rPr>
              <a:t>jika</a:t>
            </a:r>
            <a:r>
              <a:rPr lang="en-US" sz="2530" dirty="0">
                <a:solidFill>
                  <a:srgbClr val="231F20"/>
                </a:solidFill>
                <a:latin typeface="Aileron"/>
              </a:rPr>
              <a:t> </a:t>
            </a:r>
            <a:r>
              <a:rPr lang="en-US" sz="2530" dirty="0" err="1">
                <a:solidFill>
                  <a:srgbClr val="231F20"/>
                </a:solidFill>
                <a:latin typeface="Aileron"/>
              </a:rPr>
              <a:t>keadaan</a:t>
            </a:r>
            <a:r>
              <a:rPr lang="en-US" sz="2530" dirty="0">
                <a:solidFill>
                  <a:srgbClr val="231F20"/>
                </a:solidFill>
                <a:latin typeface="Aileron"/>
              </a:rPr>
              <a:t> </a:t>
            </a:r>
            <a:r>
              <a:rPr lang="en-US" sz="2530" dirty="0" err="1">
                <a:solidFill>
                  <a:srgbClr val="231F20"/>
                </a:solidFill>
                <a:latin typeface="Aileron"/>
              </a:rPr>
              <a:t>mangsa</a:t>
            </a:r>
            <a:r>
              <a:rPr lang="en-US" sz="2530" dirty="0">
                <a:solidFill>
                  <a:srgbClr val="231F20"/>
                </a:solidFill>
                <a:latin typeface="Aileron"/>
              </a:rPr>
              <a:t> </a:t>
            </a:r>
            <a:r>
              <a:rPr lang="en-US" sz="2530" dirty="0" err="1">
                <a:solidFill>
                  <a:srgbClr val="231F20"/>
                </a:solidFill>
                <a:latin typeface="Aileron"/>
              </a:rPr>
              <a:t>tidak</a:t>
            </a:r>
            <a:r>
              <a:rPr lang="en-US" sz="2530" dirty="0">
                <a:solidFill>
                  <a:srgbClr val="231F20"/>
                </a:solidFill>
                <a:latin typeface="Aileron"/>
              </a:rPr>
              <a:t> </a:t>
            </a:r>
            <a:r>
              <a:rPr lang="en-US" sz="2530" dirty="0" err="1">
                <a:solidFill>
                  <a:srgbClr val="231F20"/>
                </a:solidFill>
                <a:latin typeface="Aileron"/>
              </a:rPr>
              <a:t>pulih</a:t>
            </a:r>
            <a:r>
              <a:rPr lang="en-US" sz="2530" dirty="0">
                <a:solidFill>
                  <a:srgbClr val="231F20"/>
                </a:solidFill>
                <a:latin typeface="Aileron"/>
              </a:rPr>
              <a:t> </a:t>
            </a:r>
            <a:r>
              <a:rPr lang="en-US" sz="2530" dirty="0" err="1">
                <a:solidFill>
                  <a:srgbClr val="231F20"/>
                </a:solidFill>
                <a:latin typeface="Aileron"/>
              </a:rPr>
              <a:t>sepenuhnya</a:t>
            </a:r>
            <a:r>
              <a:rPr lang="en-US" sz="2530" dirty="0">
                <a:solidFill>
                  <a:srgbClr val="231F20"/>
                </a:solidFill>
                <a:latin typeface="Aileron"/>
              </a:rPr>
              <a:t> / </a:t>
            </a:r>
            <a:r>
              <a:rPr lang="en-US" sz="2530" dirty="0" err="1">
                <a:solidFill>
                  <a:srgbClr val="231F20"/>
                </a:solidFill>
                <a:latin typeface="Aileron"/>
              </a:rPr>
              <a:t>jika</a:t>
            </a:r>
            <a:r>
              <a:rPr lang="en-US" sz="2530" dirty="0">
                <a:solidFill>
                  <a:srgbClr val="231F20"/>
                </a:solidFill>
                <a:latin typeface="Aileron"/>
              </a:rPr>
              <a:t> </a:t>
            </a:r>
            <a:r>
              <a:rPr lang="en-US" sz="2530" dirty="0" err="1">
                <a:solidFill>
                  <a:srgbClr val="231F20"/>
                </a:solidFill>
                <a:latin typeface="Aileron"/>
              </a:rPr>
              <a:t>mangsa</a:t>
            </a:r>
            <a:r>
              <a:rPr lang="en-US" sz="2530" dirty="0">
                <a:solidFill>
                  <a:srgbClr val="231F20"/>
                </a:solidFill>
                <a:latin typeface="Aileron"/>
              </a:rPr>
              <a:t> </a:t>
            </a:r>
            <a:r>
              <a:rPr lang="en-US" sz="2530" dirty="0" err="1">
                <a:solidFill>
                  <a:srgbClr val="231F20"/>
                </a:solidFill>
                <a:latin typeface="Aileron"/>
              </a:rPr>
              <a:t>sedar</a:t>
            </a:r>
            <a:r>
              <a:rPr lang="en-US" sz="2530" dirty="0">
                <a:solidFill>
                  <a:srgbClr val="231F20"/>
                </a:solidFill>
                <a:latin typeface="Aileron"/>
              </a:rPr>
              <a:t> </a:t>
            </a:r>
            <a:r>
              <a:rPr lang="en-US" sz="2530" dirty="0" err="1">
                <a:solidFill>
                  <a:srgbClr val="231F20"/>
                </a:solidFill>
                <a:latin typeface="Aileron"/>
              </a:rPr>
              <a:t>nasihatkan</a:t>
            </a:r>
            <a:r>
              <a:rPr lang="en-US" sz="2530" dirty="0">
                <a:solidFill>
                  <a:srgbClr val="231F20"/>
                </a:solidFill>
                <a:latin typeface="Aileron"/>
              </a:rPr>
              <a:t> </a:t>
            </a:r>
            <a:r>
              <a:rPr lang="en-US" sz="2530" dirty="0" err="1">
                <a:solidFill>
                  <a:srgbClr val="231F20"/>
                </a:solidFill>
                <a:latin typeface="Aileron"/>
              </a:rPr>
              <a:t>mangsa</a:t>
            </a:r>
            <a:r>
              <a:rPr lang="en-US" sz="2530" dirty="0">
                <a:solidFill>
                  <a:srgbClr val="231F20"/>
                </a:solidFill>
                <a:latin typeface="Aileron"/>
              </a:rPr>
              <a:t> </a:t>
            </a:r>
            <a:r>
              <a:rPr lang="en-US" sz="2530" dirty="0" err="1">
                <a:solidFill>
                  <a:srgbClr val="231F20"/>
                </a:solidFill>
                <a:latin typeface="Aileron"/>
              </a:rPr>
              <a:t>dapatkan</a:t>
            </a:r>
            <a:r>
              <a:rPr lang="en-US" sz="2530" dirty="0">
                <a:solidFill>
                  <a:srgbClr val="231F20"/>
                </a:solidFill>
                <a:latin typeface="Aileron"/>
              </a:rPr>
              <a:t> </a:t>
            </a:r>
            <a:r>
              <a:rPr lang="en-US" sz="2530" dirty="0" err="1">
                <a:solidFill>
                  <a:srgbClr val="231F20"/>
                </a:solidFill>
                <a:latin typeface="Aileron"/>
              </a:rPr>
              <a:t>rawatan</a:t>
            </a:r>
            <a:r>
              <a:rPr lang="en-US" sz="2530" dirty="0">
                <a:solidFill>
                  <a:srgbClr val="231F20"/>
                </a:solidFill>
                <a:latin typeface="Aileron"/>
              </a:rPr>
              <a:t> </a:t>
            </a:r>
            <a:r>
              <a:rPr lang="en-US" sz="2530" dirty="0" err="1">
                <a:solidFill>
                  <a:srgbClr val="231F20"/>
                </a:solidFill>
                <a:latin typeface="Aileron"/>
              </a:rPr>
              <a:t>selanjutnya</a:t>
            </a:r>
            <a:r>
              <a:rPr lang="en-US" sz="2530" dirty="0">
                <a:solidFill>
                  <a:srgbClr val="231F20"/>
                </a:solidFill>
                <a:latin typeface="Aileron"/>
              </a:rPr>
              <a:t> di hospital</a:t>
            </a:r>
          </a:p>
        </p:txBody>
      </p:sp>
      <p:sp>
        <p:nvSpPr>
          <p:cNvPr id="15" name="TextBox 15"/>
          <p:cNvSpPr txBox="1"/>
          <p:nvPr/>
        </p:nvSpPr>
        <p:spPr>
          <a:xfrm>
            <a:off x="1996666" y="763117"/>
            <a:ext cx="14294668" cy="1251963"/>
          </a:xfrm>
          <a:prstGeom prst="rect">
            <a:avLst/>
          </a:prstGeom>
        </p:spPr>
        <p:txBody>
          <a:bodyPr lIns="0" tIns="0" rIns="0" bIns="0" rtlCol="0" anchor="t">
            <a:spAutoFit/>
          </a:bodyPr>
          <a:lstStyle/>
          <a:p>
            <a:pPr algn="ctr">
              <a:lnSpc>
                <a:spcPts val="5003"/>
              </a:lnSpc>
            </a:pPr>
            <a:r>
              <a:rPr lang="en-US" sz="4003" spc="20">
                <a:solidFill>
                  <a:srgbClr val="FF3131"/>
                </a:solidFill>
                <a:latin typeface="Playfair Display Bold"/>
              </a:rPr>
              <a:t>TINDAKAN PERTOLONGAN CEMAS KEPADA MANGSA </a:t>
            </a:r>
            <a:r>
              <a:rPr lang="en-US" sz="4003" spc="20">
                <a:solidFill>
                  <a:srgbClr val="000000"/>
                </a:solidFill>
                <a:latin typeface="Playfair Display Bold"/>
              </a:rPr>
              <a:t>PITAM ATAU PENGSAN</a:t>
            </a:r>
          </a:p>
        </p:txBody>
      </p:sp>
      <p:sp>
        <p:nvSpPr>
          <p:cNvPr id="16" name="Freeform 16"/>
          <p:cNvSpPr/>
          <p:nvPr/>
        </p:nvSpPr>
        <p:spPr>
          <a:xfrm>
            <a:off x="12160113" y="3958317"/>
            <a:ext cx="825054" cy="967548"/>
          </a:xfrm>
          <a:custGeom>
            <a:avLst/>
            <a:gdLst/>
            <a:ahLst/>
            <a:cxnLst/>
            <a:rect l="l" t="t" r="r" b="b"/>
            <a:pathLst>
              <a:path w="825054" h="967548">
                <a:moveTo>
                  <a:pt x="0" y="0"/>
                </a:moveTo>
                <a:lnTo>
                  <a:pt x="825054" y="0"/>
                </a:lnTo>
                <a:lnTo>
                  <a:pt x="825054" y="967547"/>
                </a:lnTo>
                <a:lnTo>
                  <a:pt x="0" y="967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flipH="1">
            <a:off x="5194686" y="5589345"/>
            <a:ext cx="825054" cy="967548"/>
          </a:xfrm>
          <a:custGeom>
            <a:avLst/>
            <a:gdLst/>
            <a:ahLst/>
            <a:cxnLst/>
            <a:rect l="l" t="t" r="r" b="b"/>
            <a:pathLst>
              <a:path w="825054" h="967548">
                <a:moveTo>
                  <a:pt x="825054" y="0"/>
                </a:moveTo>
                <a:lnTo>
                  <a:pt x="0" y="0"/>
                </a:lnTo>
                <a:lnTo>
                  <a:pt x="0" y="967547"/>
                </a:lnTo>
                <a:lnTo>
                  <a:pt x="825054" y="967547"/>
                </a:lnTo>
                <a:lnTo>
                  <a:pt x="82505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flipH="1">
            <a:off x="4782159" y="8569928"/>
            <a:ext cx="825054" cy="967548"/>
          </a:xfrm>
          <a:custGeom>
            <a:avLst/>
            <a:gdLst/>
            <a:ahLst/>
            <a:cxnLst/>
            <a:rect l="l" t="t" r="r" b="b"/>
            <a:pathLst>
              <a:path w="825054" h="967548">
                <a:moveTo>
                  <a:pt x="825054" y="0"/>
                </a:moveTo>
                <a:lnTo>
                  <a:pt x="0" y="0"/>
                </a:lnTo>
                <a:lnTo>
                  <a:pt x="0" y="967548"/>
                </a:lnTo>
                <a:lnTo>
                  <a:pt x="825054" y="967548"/>
                </a:lnTo>
                <a:lnTo>
                  <a:pt x="82505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9"/>
          <p:cNvSpPr txBox="1"/>
          <p:nvPr/>
        </p:nvSpPr>
        <p:spPr>
          <a:xfrm>
            <a:off x="6103591" y="7115666"/>
            <a:ext cx="6345638" cy="885025"/>
          </a:xfrm>
          <a:prstGeom prst="rect">
            <a:avLst/>
          </a:prstGeom>
        </p:spPr>
        <p:txBody>
          <a:bodyPr lIns="0" tIns="0" rIns="0" bIns="0" rtlCol="0" anchor="t">
            <a:spAutoFit/>
          </a:bodyPr>
          <a:lstStyle/>
          <a:p>
            <a:pPr algn="r">
              <a:lnSpc>
                <a:spcPts val="3567"/>
              </a:lnSpc>
            </a:pPr>
            <a:r>
              <a:rPr lang="en-US" sz="2529" dirty="0">
                <a:solidFill>
                  <a:srgbClr val="231F20"/>
                </a:solidFill>
                <a:latin typeface="Aileron"/>
              </a:rPr>
              <a:t>Rawat </a:t>
            </a:r>
            <a:r>
              <a:rPr lang="en-US" sz="2529" dirty="0" err="1">
                <a:solidFill>
                  <a:srgbClr val="231F20"/>
                </a:solidFill>
                <a:latin typeface="Aileron"/>
              </a:rPr>
              <a:t>semua</a:t>
            </a:r>
            <a:r>
              <a:rPr lang="en-US" sz="2529" dirty="0">
                <a:solidFill>
                  <a:srgbClr val="231F20"/>
                </a:solidFill>
                <a:latin typeface="Aileron"/>
              </a:rPr>
              <a:t> </a:t>
            </a:r>
            <a:r>
              <a:rPr lang="en-US" sz="2529" dirty="0" err="1">
                <a:solidFill>
                  <a:srgbClr val="231F20"/>
                </a:solidFill>
                <a:latin typeface="Aileron"/>
              </a:rPr>
              <a:t>kecederaan</a:t>
            </a:r>
            <a:r>
              <a:rPr lang="en-US" sz="2529" dirty="0">
                <a:solidFill>
                  <a:srgbClr val="231F20"/>
                </a:solidFill>
                <a:latin typeface="Aileron"/>
              </a:rPr>
              <a:t> yang </a:t>
            </a:r>
            <a:r>
              <a:rPr lang="en-US" sz="2529" dirty="0" err="1">
                <a:solidFill>
                  <a:srgbClr val="231F20"/>
                </a:solidFill>
                <a:latin typeface="Aileron"/>
              </a:rPr>
              <a:t>dialami</a:t>
            </a:r>
            <a:r>
              <a:rPr lang="en-US" sz="2529" dirty="0">
                <a:solidFill>
                  <a:srgbClr val="231F20"/>
                </a:solidFill>
                <a:latin typeface="Aileron"/>
              </a:rPr>
              <a:t> oleh </a:t>
            </a:r>
            <a:r>
              <a:rPr lang="en-US" sz="2529" dirty="0" err="1">
                <a:solidFill>
                  <a:srgbClr val="231F20"/>
                </a:solidFill>
                <a:latin typeface="Aileron"/>
              </a:rPr>
              <a:t>mangsa</a:t>
            </a:r>
            <a:r>
              <a:rPr lang="en-US" sz="2529" dirty="0">
                <a:solidFill>
                  <a:srgbClr val="231F20"/>
                </a:solidFill>
                <a:latin typeface="Aileron"/>
              </a:rPr>
              <a:t>. </a:t>
            </a:r>
          </a:p>
        </p:txBody>
      </p:sp>
      <p:sp>
        <p:nvSpPr>
          <p:cNvPr id="20" name="TextBox 20"/>
          <p:cNvSpPr txBox="1"/>
          <p:nvPr/>
        </p:nvSpPr>
        <p:spPr>
          <a:xfrm>
            <a:off x="4369638" y="2367195"/>
            <a:ext cx="270564" cy="942396"/>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1</a:t>
            </a:r>
          </a:p>
        </p:txBody>
      </p:sp>
      <p:sp>
        <p:nvSpPr>
          <p:cNvPr id="21" name="TextBox 21"/>
          <p:cNvSpPr txBox="1"/>
          <p:nvPr/>
        </p:nvSpPr>
        <p:spPr>
          <a:xfrm>
            <a:off x="11773570" y="3951842"/>
            <a:ext cx="270564" cy="942396"/>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2</a:t>
            </a:r>
          </a:p>
        </p:txBody>
      </p:sp>
      <p:sp>
        <p:nvSpPr>
          <p:cNvPr id="22" name="TextBox 22"/>
          <p:cNvSpPr txBox="1"/>
          <p:nvPr/>
        </p:nvSpPr>
        <p:spPr>
          <a:xfrm>
            <a:off x="5968309" y="5506520"/>
            <a:ext cx="270564" cy="942396"/>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3</a:t>
            </a:r>
          </a:p>
        </p:txBody>
      </p:sp>
      <p:sp>
        <p:nvSpPr>
          <p:cNvPr id="23" name="TextBox 23"/>
          <p:cNvSpPr txBox="1"/>
          <p:nvPr/>
        </p:nvSpPr>
        <p:spPr>
          <a:xfrm>
            <a:off x="12572640" y="7041860"/>
            <a:ext cx="270564" cy="942396"/>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4</a:t>
            </a:r>
          </a:p>
        </p:txBody>
      </p:sp>
      <p:sp>
        <p:nvSpPr>
          <p:cNvPr id="24" name="TextBox 24"/>
          <p:cNvSpPr txBox="1"/>
          <p:nvPr/>
        </p:nvSpPr>
        <p:spPr>
          <a:xfrm>
            <a:off x="5722693" y="8531828"/>
            <a:ext cx="270564" cy="942396"/>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588373" y="3661471"/>
            <a:ext cx="13111255" cy="3789657"/>
          </a:xfrm>
          <a:prstGeom prst="rect">
            <a:avLst/>
          </a:prstGeom>
        </p:spPr>
        <p:txBody>
          <a:bodyPr lIns="0" tIns="0" rIns="0" bIns="0" rtlCol="0" anchor="t">
            <a:spAutoFit/>
          </a:bodyPr>
          <a:lstStyle/>
          <a:p>
            <a:pPr marL="616926" lvl="1" indent="-308463" algn="just">
              <a:lnSpc>
                <a:spcPts val="4543"/>
              </a:lnSpc>
              <a:buFont typeface="Arial"/>
              <a:buChar char="•"/>
            </a:pPr>
            <a:r>
              <a:rPr lang="en-US" sz="2857" dirty="0" err="1">
                <a:solidFill>
                  <a:srgbClr val="231F20"/>
                </a:solidFill>
                <a:latin typeface="Aileron"/>
              </a:rPr>
              <a:t>Tidak</a:t>
            </a:r>
            <a:r>
              <a:rPr lang="en-US" sz="2857" dirty="0">
                <a:solidFill>
                  <a:srgbClr val="231F20"/>
                </a:solidFill>
                <a:latin typeface="Aileron"/>
              </a:rPr>
              <a:t> </a:t>
            </a:r>
            <a:r>
              <a:rPr lang="en-US" sz="2857" dirty="0" err="1">
                <a:solidFill>
                  <a:srgbClr val="231F20"/>
                </a:solidFill>
                <a:latin typeface="Aileron"/>
              </a:rPr>
              <a:t>sedarkan</a:t>
            </a:r>
            <a:r>
              <a:rPr lang="en-US" sz="2857" dirty="0">
                <a:solidFill>
                  <a:srgbClr val="231F20"/>
                </a:solidFill>
                <a:latin typeface="Aileron"/>
              </a:rPr>
              <a:t> </a:t>
            </a:r>
            <a:r>
              <a:rPr lang="en-US" sz="2857" dirty="0" err="1">
                <a:solidFill>
                  <a:srgbClr val="231F20"/>
                </a:solidFill>
                <a:latin typeface="Aileron"/>
              </a:rPr>
              <a:t>diri</a:t>
            </a:r>
            <a:r>
              <a:rPr lang="en-US" sz="2857" dirty="0">
                <a:solidFill>
                  <a:srgbClr val="231F20"/>
                </a:solidFill>
                <a:latin typeface="Aileron"/>
              </a:rPr>
              <a:t> </a:t>
            </a:r>
            <a:r>
              <a:rPr lang="en-US" sz="2857" dirty="0" err="1">
                <a:solidFill>
                  <a:srgbClr val="231F20"/>
                </a:solidFill>
                <a:latin typeface="Aileron"/>
              </a:rPr>
              <a:t>adalah</a:t>
            </a:r>
            <a:r>
              <a:rPr lang="en-US" sz="2857" dirty="0">
                <a:solidFill>
                  <a:srgbClr val="231F20"/>
                </a:solidFill>
                <a:latin typeface="Aileron"/>
              </a:rPr>
              <a:t> </a:t>
            </a:r>
            <a:r>
              <a:rPr lang="en-US" sz="2857" dirty="0" err="1">
                <a:solidFill>
                  <a:srgbClr val="231F20"/>
                </a:solidFill>
                <a:latin typeface="Aileron"/>
              </a:rPr>
              <a:t>satu</a:t>
            </a:r>
            <a:r>
              <a:rPr lang="en-US" sz="2857" dirty="0">
                <a:solidFill>
                  <a:srgbClr val="231F20"/>
                </a:solidFill>
                <a:latin typeface="Aileron"/>
              </a:rPr>
              <a:t> </a:t>
            </a:r>
            <a:r>
              <a:rPr lang="en-US" sz="2857" dirty="0" err="1">
                <a:solidFill>
                  <a:srgbClr val="231F20"/>
                </a:solidFill>
                <a:latin typeface="Aileron"/>
              </a:rPr>
              <a:t>keadaan</a:t>
            </a:r>
            <a:r>
              <a:rPr lang="en-US" sz="2857" dirty="0">
                <a:solidFill>
                  <a:srgbClr val="231F20"/>
                </a:solidFill>
                <a:latin typeface="Aileron"/>
              </a:rPr>
              <a:t> </a:t>
            </a:r>
            <a:r>
              <a:rPr lang="en-US" sz="2857" dirty="0" err="1">
                <a:solidFill>
                  <a:srgbClr val="231F20"/>
                </a:solidFill>
                <a:latin typeface="Aileron"/>
              </a:rPr>
              <a:t>dimana</a:t>
            </a:r>
            <a:r>
              <a:rPr lang="en-US" sz="2857" dirty="0">
                <a:solidFill>
                  <a:srgbClr val="231F20"/>
                </a:solidFill>
                <a:latin typeface="Aileron"/>
              </a:rPr>
              <a:t> </a:t>
            </a:r>
            <a:r>
              <a:rPr lang="en-US" sz="2857" dirty="0" err="1">
                <a:solidFill>
                  <a:srgbClr val="FF3131"/>
                </a:solidFill>
                <a:latin typeface="Aileron Bold"/>
              </a:rPr>
              <a:t>tindakbalas</a:t>
            </a:r>
            <a:r>
              <a:rPr lang="en-US" sz="2857" dirty="0">
                <a:solidFill>
                  <a:srgbClr val="FF3131"/>
                </a:solidFill>
                <a:latin typeface="Aileron Bold"/>
              </a:rPr>
              <a:t> </a:t>
            </a:r>
            <a:r>
              <a:rPr lang="en-US" sz="2857" dirty="0" err="1">
                <a:solidFill>
                  <a:srgbClr val="FF3131"/>
                </a:solidFill>
                <a:latin typeface="Aileron Bold"/>
              </a:rPr>
              <a:t>saraf</a:t>
            </a:r>
            <a:r>
              <a:rPr lang="en-US" sz="2857" dirty="0">
                <a:solidFill>
                  <a:srgbClr val="FF3131"/>
                </a:solidFill>
                <a:latin typeface="Aileron Bold"/>
              </a:rPr>
              <a:t> </a:t>
            </a:r>
            <a:r>
              <a:rPr lang="en-US" sz="2857" dirty="0" err="1">
                <a:solidFill>
                  <a:srgbClr val="FF3131"/>
                </a:solidFill>
                <a:latin typeface="Aileron Bold"/>
              </a:rPr>
              <a:t>daripada</a:t>
            </a:r>
            <a:r>
              <a:rPr lang="en-US" sz="2857" dirty="0">
                <a:solidFill>
                  <a:srgbClr val="FF3131"/>
                </a:solidFill>
                <a:latin typeface="Aileron Bold"/>
              </a:rPr>
              <a:t> </a:t>
            </a:r>
            <a:r>
              <a:rPr lang="en-US" sz="2857" dirty="0" err="1">
                <a:solidFill>
                  <a:srgbClr val="FF3131"/>
                </a:solidFill>
                <a:latin typeface="Aileron Bold"/>
              </a:rPr>
              <a:t>otak</a:t>
            </a:r>
            <a:r>
              <a:rPr lang="en-US" sz="2857" dirty="0">
                <a:solidFill>
                  <a:srgbClr val="231F20"/>
                </a:solidFill>
                <a:latin typeface="Aileron"/>
              </a:rPr>
              <a:t> </a:t>
            </a:r>
            <a:r>
              <a:rPr lang="en-US" sz="2857" dirty="0" err="1">
                <a:solidFill>
                  <a:srgbClr val="231F20"/>
                </a:solidFill>
                <a:latin typeface="Aileron"/>
              </a:rPr>
              <a:t>ke</a:t>
            </a:r>
            <a:r>
              <a:rPr lang="en-US" sz="2857" dirty="0">
                <a:solidFill>
                  <a:srgbClr val="231F20"/>
                </a:solidFill>
                <a:latin typeface="Aileron"/>
              </a:rPr>
              <a:t> badan dan </a:t>
            </a:r>
            <a:r>
              <a:rPr lang="en-US" sz="2857" dirty="0" err="1">
                <a:solidFill>
                  <a:srgbClr val="231F20"/>
                </a:solidFill>
                <a:latin typeface="Aileron"/>
              </a:rPr>
              <a:t>sebaliknya</a:t>
            </a:r>
            <a:r>
              <a:rPr lang="en-US" sz="2857" dirty="0">
                <a:solidFill>
                  <a:srgbClr val="231F20"/>
                </a:solidFill>
                <a:latin typeface="Aileron"/>
              </a:rPr>
              <a:t> </a:t>
            </a:r>
            <a:r>
              <a:rPr lang="en-US" sz="2857" dirty="0" err="1">
                <a:solidFill>
                  <a:srgbClr val="FF3131"/>
                </a:solidFill>
                <a:latin typeface="Aileron Bold"/>
              </a:rPr>
              <a:t>tidak</a:t>
            </a:r>
            <a:r>
              <a:rPr lang="en-US" sz="2857" dirty="0">
                <a:solidFill>
                  <a:srgbClr val="FF3131"/>
                </a:solidFill>
                <a:latin typeface="Aileron Bold"/>
              </a:rPr>
              <a:t> </a:t>
            </a:r>
            <a:r>
              <a:rPr lang="en-US" sz="2857" dirty="0" err="1">
                <a:solidFill>
                  <a:srgbClr val="FF3131"/>
                </a:solidFill>
                <a:latin typeface="Aileron Bold"/>
              </a:rPr>
              <a:t>sampai</a:t>
            </a:r>
            <a:r>
              <a:rPr lang="en-US" sz="2857" dirty="0">
                <a:solidFill>
                  <a:srgbClr val="231F20"/>
                </a:solidFill>
                <a:latin typeface="Aileron"/>
              </a:rPr>
              <a:t>.</a:t>
            </a:r>
          </a:p>
          <a:p>
            <a:pPr algn="just">
              <a:lnSpc>
                <a:spcPts val="4543"/>
              </a:lnSpc>
            </a:pPr>
            <a:endParaRPr lang="en-US" sz="2857" dirty="0">
              <a:solidFill>
                <a:srgbClr val="231F20"/>
              </a:solidFill>
              <a:latin typeface="Aileron"/>
            </a:endParaRPr>
          </a:p>
          <a:p>
            <a:pPr marL="616926" lvl="1" indent="-308463" algn="just">
              <a:lnSpc>
                <a:spcPts val="4000"/>
              </a:lnSpc>
              <a:buFont typeface="Arial"/>
              <a:buChar char="•"/>
            </a:pPr>
            <a:r>
              <a:rPr lang="en-US" sz="2857" dirty="0" err="1">
                <a:solidFill>
                  <a:srgbClr val="231F20"/>
                </a:solidFill>
                <a:latin typeface="Aileron"/>
              </a:rPr>
              <a:t>Seseorang</a:t>
            </a:r>
            <a:r>
              <a:rPr lang="en-US" sz="2857" dirty="0">
                <a:solidFill>
                  <a:srgbClr val="231F20"/>
                </a:solidFill>
                <a:latin typeface="Aileron"/>
              </a:rPr>
              <a:t> yang </a:t>
            </a:r>
            <a:r>
              <a:rPr lang="en-US" sz="2857" dirty="0" err="1">
                <a:solidFill>
                  <a:srgbClr val="231F20"/>
                </a:solidFill>
                <a:latin typeface="Aileron"/>
              </a:rPr>
              <a:t>akan</a:t>
            </a:r>
            <a:r>
              <a:rPr lang="en-US" sz="2857" dirty="0">
                <a:solidFill>
                  <a:srgbClr val="231F20"/>
                </a:solidFill>
                <a:latin typeface="Aileron"/>
              </a:rPr>
              <a:t> </a:t>
            </a:r>
            <a:r>
              <a:rPr lang="en-US" sz="2857" dirty="0" err="1">
                <a:solidFill>
                  <a:srgbClr val="231F20"/>
                </a:solidFill>
                <a:latin typeface="Aileron"/>
              </a:rPr>
              <a:t>tidak</a:t>
            </a:r>
            <a:r>
              <a:rPr lang="en-US" sz="2857" dirty="0">
                <a:solidFill>
                  <a:srgbClr val="231F20"/>
                </a:solidFill>
                <a:latin typeface="Aileron"/>
              </a:rPr>
              <a:t> </a:t>
            </a:r>
            <a:r>
              <a:rPr lang="en-US" sz="2857" dirty="0" err="1">
                <a:solidFill>
                  <a:srgbClr val="231F20"/>
                </a:solidFill>
                <a:latin typeface="Aileron"/>
              </a:rPr>
              <a:t>sedar</a:t>
            </a:r>
            <a:r>
              <a:rPr lang="en-US" sz="2857" dirty="0">
                <a:solidFill>
                  <a:srgbClr val="231F20"/>
                </a:solidFill>
                <a:latin typeface="Aileron"/>
              </a:rPr>
              <a:t> </a:t>
            </a:r>
            <a:r>
              <a:rPr lang="en-US" sz="2857" dirty="0" err="1">
                <a:solidFill>
                  <a:srgbClr val="231F20"/>
                </a:solidFill>
                <a:latin typeface="Aileron"/>
              </a:rPr>
              <a:t>diri</a:t>
            </a:r>
            <a:r>
              <a:rPr lang="en-US" sz="2857" dirty="0">
                <a:solidFill>
                  <a:srgbClr val="231F20"/>
                </a:solidFill>
                <a:latin typeface="Aileron"/>
              </a:rPr>
              <a:t> </a:t>
            </a:r>
            <a:r>
              <a:rPr lang="en-US" sz="2857" dirty="0" err="1">
                <a:solidFill>
                  <a:srgbClr val="231F20"/>
                </a:solidFill>
                <a:latin typeface="Aileron"/>
              </a:rPr>
              <a:t>nampak</a:t>
            </a:r>
            <a:r>
              <a:rPr lang="en-US" sz="2857" dirty="0">
                <a:solidFill>
                  <a:srgbClr val="231F20"/>
                </a:solidFill>
                <a:latin typeface="Aileron"/>
              </a:rPr>
              <a:t> </a:t>
            </a:r>
            <a:r>
              <a:rPr lang="en-US" sz="2857" dirty="0" err="1">
                <a:solidFill>
                  <a:srgbClr val="FF3131"/>
                </a:solidFill>
                <a:latin typeface="Aileron Bold"/>
              </a:rPr>
              <a:t>resah</a:t>
            </a:r>
            <a:r>
              <a:rPr lang="en-US" sz="2857" dirty="0">
                <a:solidFill>
                  <a:srgbClr val="231F20"/>
                </a:solidFill>
                <a:latin typeface="Aileron"/>
              </a:rPr>
              <a:t> </a:t>
            </a:r>
            <a:r>
              <a:rPr lang="en-US" sz="2857" dirty="0" err="1">
                <a:solidFill>
                  <a:srgbClr val="231F20"/>
                </a:solidFill>
                <a:latin typeface="Aileron"/>
              </a:rPr>
              <a:t>seperti</a:t>
            </a:r>
            <a:r>
              <a:rPr lang="en-US" sz="2857" dirty="0">
                <a:solidFill>
                  <a:srgbClr val="231F20"/>
                </a:solidFill>
                <a:latin typeface="Aileron"/>
              </a:rPr>
              <a:t> orang </a:t>
            </a:r>
            <a:r>
              <a:rPr lang="en-US" sz="2857" dirty="0" err="1">
                <a:solidFill>
                  <a:srgbClr val="FF3131"/>
                </a:solidFill>
                <a:latin typeface="Aileron Bold"/>
              </a:rPr>
              <a:t>mabuk</a:t>
            </a:r>
            <a:r>
              <a:rPr lang="en-US" sz="2857" dirty="0">
                <a:solidFill>
                  <a:srgbClr val="FF3131"/>
                </a:solidFill>
                <a:latin typeface="Aileron Bold"/>
              </a:rPr>
              <a:t>.</a:t>
            </a:r>
            <a:r>
              <a:rPr lang="en-US" sz="2857" dirty="0">
                <a:solidFill>
                  <a:srgbClr val="231F20"/>
                </a:solidFill>
                <a:latin typeface="Aileron"/>
              </a:rPr>
              <a:t> </a:t>
            </a:r>
            <a:r>
              <a:rPr lang="en-US" sz="2857" dirty="0" err="1">
                <a:solidFill>
                  <a:srgbClr val="231F20"/>
                </a:solidFill>
                <a:latin typeface="Aileron"/>
              </a:rPr>
              <a:t>Dia</a:t>
            </a:r>
            <a:r>
              <a:rPr lang="en-US" sz="2857" dirty="0">
                <a:solidFill>
                  <a:srgbClr val="231F20"/>
                </a:solidFill>
                <a:latin typeface="Aileron"/>
              </a:rPr>
              <a:t> </a:t>
            </a:r>
            <a:r>
              <a:rPr lang="en-US" sz="2857" dirty="0" err="1">
                <a:solidFill>
                  <a:srgbClr val="231F20"/>
                </a:solidFill>
                <a:latin typeface="Aileron"/>
              </a:rPr>
              <a:t>akan</a:t>
            </a:r>
            <a:r>
              <a:rPr lang="en-US" sz="2857" dirty="0">
                <a:solidFill>
                  <a:srgbClr val="231F20"/>
                </a:solidFill>
                <a:latin typeface="Aileron"/>
              </a:rPr>
              <a:t> </a:t>
            </a:r>
            <a:r>
              <a:rPr lang="en-US" sz="2857" dirty="0" err="1">
                <a:solidFill>
                  <a:srgbClr val="FF3131"/>
                </a:solidFill>
                <a:latin typeface="Aileron Bold"/>
              </a:rPr>
              <a:t>mengantuk</a:t>
            </a:r>
            <a:r>
              <a:rPr lang="en-US" sz="2857" dirty="0">
                <a:solidFill>
                  <a:srgbClr val="231F20"/>
                </a:solidFill>
                <a:latin typeface="Aileron"/>
              </a:rPr>
              <a:t> dan </a:t>
            </a:r>
            <a:r>
              <a:rPr lang="en-US" sz="2857" dirty="0" err="1">
                <a:solidFill>
                  <a:srgbClr val="231F20"/>
                </a:solidFill>
                <a:latin typeface="Aileron"/>
              </a:rPr>
              <a:t>tidak</a:t>
            </a:r>
            <a:r>
              <a:rPr lang="en-US" sz="2857" dirty="0">
                <a:solidFill>
                  <a:srgbClr val="231F20"/>
                </a:solidFill>
                <a:latin typeface="Aileron"/>
              </a:rPr>
              <a:t> </a:t>
            </a:r>
            <a:r>
              <a:rPr lang="en-US" sz="2857" dirty="0" err="1">
                <a:solidFill>
                  <a:srgbClr val="231F20"/>
                </a:solidFill>
                <a:latin typeface="Aileron"/>
              </a:rPr>
              <a:t>boleh</a:t>
            </a:r>
            <a:r>
              <a:rPr lang="en-US" sz="2857" dirty="0">
                <a:solidFill>
                  <a:srgbClr val="231F20"/>
                </a:solidFill>
                <a:latin typeface="Aileron"/>
              </a:rPr>
              <a:t> </a:t>
            </a:r>
            <a:r>
              <a:rPr lang="en-US" sz="2857" dirty="0" err="1">
                <a:solidFill>
                  <a:srgbClr val="231F20"/>
                </a:solidFill>
                <a:latin typeface="Aileron"/>
              </a:rPr>
              <a:t>disedarkan</a:t>
            </a:r>
            <a:r>
              <a:rPr lang="en-US" sz="2857" dirty="0">
                <a:solidFill>
                  <a:srgbClr val="231F20"/>
                </a:solidFill>
                <a:latin typeface="Aileron"/>
              </a:rPr>
              <a:t> </a:t>
            </a:r>
            <a:r>
              <a:rPr lang="en-US" sz="2857" dirty="0" err="1">
                <a:solidFill>
                  <a:srgbClr val="231F20"/>
                </a:solidFill>
                <a:latin typeface="Aileron"/>
              </a:rPr>
              <a:t>walaupun</a:t>
            </a:r>
            <a:r>
              <a:rPr lang="en-US" sz="2857" dirty="0">
                <a:solidFill>
                  <a:srgbClr val="231F20"/>
                </a:solidFill>
                <a:latin typeface="Aileron"/>
              </a:rPr>
              <a:t> </a:t>
            </a:r>
            <a:r>
              <a:rPr lang="en-US" sz="2857" dirty="0" err="1">
                <a:solidFill>
                  <a:srgbClr val="231F20"/>
                </a:solidFill>
                <a:latin typeface="Aileron"/>
              </a:rPr>
              <a:t>dicubit</a:t>
            </a:r>
            <a:r>
              <a:rPr lang="en-US" sz="2857" dirty="0">
                <a:solidFill>
                  <a:srgbClr val="231F20"/>
                </a:solidFill>
                <a:latin typeface="Aileron"/>
              </a:rPr>
              <a:t>. </a:t>
            </a:r>
            <a:r>
              <a:rPr lang="en-US" sz="2857" dirty="0" err="1">
                <a:solidFill>
                  <a:srgbClr val="231F20"/>
                </a:solidFill>
                <a:latin typeface="Aileron"/>
              </a:rPr>
              <a:t>Pesakit</a:t>
            </a:r>
            <a:r>
              <a:rPr lang="en-US" sz="2857" dirty="0">
                <a:solidFill>
                  <a:srgbClr val="231F20"/>
                </a:solidFill>
                <a:latin typeface="Aileron"/>
              </a:rPr>
              <a:t> </a:t>
            </a:r>
            <a:r>
              <a:rPr lang="en-US" sz="2857" dirty="0" err="1">
                <a:solidFill>
                  <a:srgbClr val="231F20"/>
                </a:solidFill>
                <a:latin typeface="Aileron"/>
              </a:rPr>
              <a:t>mungkin</a:t>
            </a:r>
            <a:r>
              <a:rPr lang="en-US" sz="2857" dirty="0">
                <a:solidFill>
                  <a:srgbClr val="231F20"/>
                </a:solidFill>
                <a:latin typeface="Aileron"/>
              </a:rPr>
              <a:t> </a:t>
            </a:r>
            <a:r>
              <a:rPr lang="en-US" sz="2857" dirty="0" err="1">
                <a:solidFill>
                  <a:srgbClr val="FF3131"/>
                </a:solidFill>
                <a:latin typeface="Aileron Bold"/>
              </a:rPr>
              <a:t>boleh</a:t>
            </a:r>
            <a:r>
              <a:rPr lang="en-US" sz="2857" dirty="0">
                <a:solidFill>
                  <a:srgbClr val="FF3131"/>
                </a:solidFill>
                <a:latin typeface="Aileron Bold"/>
              </a:rPr>
              <a:t> </a:t>
            </a:r>
            <a:r>
              <a:rPr lang="en-US" sz="2857" dirty="0" err="1">
                <a:solidFill>
                  <a:srgbClr val="FF3131"/>
                </a:solidFill>
                <a:latin typeface="Aileron Bold"/>
              </a:rPr>
              <a:t>pulih</a:t>
            </a:r>
            <a:r>
              <a:rPr lang="en-US" sz="2857" dirty="0">
                <a:solidFill>
                  <a:srgbClr val="231F20"/>
                </a:solidFill>
                <a:latin typeface="Aileron"/>
              </a:rPr>
              <a:t> </a:t>
            </a:r>
            <a:r>
              <a:rPr lang="en-US" sz="2857" dirty="0" err="1">
                <a:solidFill>
                  <a:srgbClr val="231F20"/>
                </a:solidFill>
                <a:latin typeface="Aileron"/>
              </a:rPr>
              <a:t>atau</a:t>
            </a:r>
            <a:r>
              <a:rPr lang="en-US" sz="2857" dirty="0">
                <a:solidFill>
                  <a:srgbClr val="231F20"/>
                </a:solidFill>
                <a:latin typeface="Aileron"/>
              </a:rPr>
              <a:t> </a:t>
            </a:r>
            <a:r>
              <a:rPr lang="en-US" sz="2857" dirty="0" err="1">
                <a:solidFill>
                  <a:srgbClr val="231F20"/>
                </a:solidFill>
                <a:latin typeface="Aileron"/>
              </a:rPr>
              <a:t>t</a:t>
            </a:r>
            <a:r>
              <a:rPr lang="en-US" sz="2857" dirty="0" err="1">
                <a:solidFill>
                  <a:srgbClr val="FF3131"/>
                </a:solidFill>
                <a:latin typeface="Aileron Bold"/>
              </a:rPr>
              <a:t>erus</a:t>
            </a:r>
            <a:r>
              <a:rPr lang="en-US" sz="2857" dirty="0">
                <a:solidFill>
                  <a:srgbClr val="FF3131"/>
                </a:solidFill>
                <a:latin typeface="Aileron Bold"/>
              </a:rPr>
              <a:t> </a:t>
            </a:r>
            <a:r>
              <a:rPr lang="en-US" sz="2857" dirty="0" err="1">
                <a:solidFill>
                  <a:srgbClr val="FF3131"/>
                </a:solidFill>
                <a:latin typeface="Aileron Bold"/>
              </a:rPr>
              <a:t>tidak</a:t>
            </a:r>
            <a:r>
              <a:rPr lang="en-US" sz="2857" dirty="0">
                <a:solidFill>
                  <a:srgbClr val="FF3131"/>
                </a:solidFill>
                <a:latin typeface="Aileron Bold"/>
              </a:rPr>
              <a:t> </a:t>
            </a:r>
            <a:r>
              <a:rPr lang="en-US" sz="2857" dirty="0" err="1">
                <a:solidFill>
                  <a:srgbClr val="FF3131"/>
                </a:solidFill>
                <a:latin typeface="Aileron Bold"/>
              </a:rPr>
              <a:t>sedar</a:t>
            </a:r>
            <a:r>
              <a:rPr lang="en-US" sz="2857" dirty="0">
                <a:solidFill>
                  <a:srgbClr val="FF3131"/>
                </a:solidFill>
                <a:latin typeface="Aileron Bold"/>
              </a:rPr>
              <a:t> </a:t>
            </a:r>
            <a:r>
              <a:rPr lang="en-US" sz="2857" dirty="0" err="1">
                <a:solidFill>
                  <a:srgbClr val="FF3131"/>
                </a:solidFill>
                <a:latin typeface="Aileron Bold"/>
              </a:rPr>
              <a:t>diri</a:t>
            </a:r>
            <a:r>
              <a:rPr lang="en-US" sz="2857" dirty="0">
                <a:solidFill>
                  <a:srgbClr val="231F20"/>
                </a:solidFill>
                <a:latin typeface="Aileron"/>
              </a:rPr>
              <a:t>.</a:t>
            </a:r>
          </a:p>
          <a:p>
            <a:pPr algn="just">
              <a:lnSpc>
                <a:spcPts val="5200"/>
              </a:lnSpc>
            </a:pPr>
            <a:endParaRPr lang="en-US" sz="2857" dirty="0">
              <a:solidFill>
                <a:srgbClr val="231F20"/>
              </a:solidFill>
              <a:latin typeface="Aileron"/>
            </a:endParaRPr>
          </a:p>
        </p:txBody>
      </p:sp>
      <p:sp>
        <p:nvSpPr>
          <p:cNvPr id="4" name="TextBox 4"/>
          <p:cNvSpPr txBox="1"/>
          <p:nvPr/>
        </p:nvSpPr>
        <p:spPr>
          <a:xfrm>
            <a:off x="1028700" y="1986196"/>
            <a:ext cx="16230600" cy="704562"/>
          </a:xfrm>
          <a:prstGeom prst="rect">
            <a:avLst/>
          </a:prstGeom>
        </p:spPr>
        <p:txBody>
          <a:bodyPr lIns="0" tIns="0" rIns="0" bIns="0" rtlCol="0" anchor="t">
            <a:spAutoFit/>
          </a:bodyPr>
          <a:lstStyle/>
          <a:p>
            <a:pPr algn="ctr">
              <a:lnSpc>
                <a:spcPts val="5681"/>
              </a:lnSpc>
            </a:pPr>
            <a:r>
              <a:rPr lang="en-US" sz="4545" spc="22">
                <a:solidFill>
                  <a:srgbClr val="000000"/>
                </a:solidFill>
                <a:latin typeface="Playfair Display Bold"/>
              </a:rPr>
              <a:t>TIDAK SEDARKAN DIRI </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TextBox 4"/>
          <p:cNvSpPr txBox="1"/>
          <p:nvPr/>
        </p:nvSpPr>
        <p:spPr>
          <a:xfrm>
            <a:off x="1097658" y="1310094"/>
            <a:ext cx="16230600" cy="580014"/>
          </a:xfrm>
          <a:prstGeom prst="rect">
            <a:avLst/>
          </a:prstGeom>
        </p:spPr>
        <p:txBody>
          <a:bodyPr lIns="0" tIns="0" rIns="0" bIns="0" rtlCol="0" anchor="t">
            <a:spAutoFit/>
          </a:bodyPr>
          <a:lstStyle/>
          <a:p>
            <a:pPr algn="ctr">
              <a:lnSpc>
                <a:spcPts val="4526"/>
              </a:lnSpc>
            </a:pPr>
            <a:r>
              <a:rPr lang="en-US" sz="4078" spc="20">
                <a:solidFill>
                  <a:srgbClr val="FF3131"/>
                </a:solidFill>
                <a:latin typeface="Playfair Display Bold"/>
              </a:rPr>
              <a:t>SEBAB – SEBAB</a:t>
            </a:r>
            <a:r>
              <a:rPr lang="en-US" sz="4078" spc="20">
                <a:solidFill>
                  <a:srgbClr val="2B2C30"/>
                </a:solidFill>
                <a:latin typeface="Playfair Display Bold"/>
              </a:rPr>
              <a:t> TIDAK SEDARKAN DIRI </a:t>
            </a:r>
          </a:p>
        </p:txBody>
      </p:sp>
      <p:grpSp>
        <p:nvGrpSpPr>
          <p:cNvPr id="5" name="Group 5"/>
          <p:cNvGrpSpPr/>
          <p:nvPr/>
        </p:nvGrpSpPr>
        <p:grpSpPr>
          <a:xfrm>
            <a:off x="5403958" y="2447361"/>
            <a:ext cx="7618000" cy="7408913"/>
            <a:chOff x="0" y="0"/>
            <a:chExt cx="10157334" cy="9878550"/>
          </a:xfrm>
        </p:grpSpPr>
        <p:sp>
          <p:nvSpPr>
            <p:cNvPr id="6" name="TextBox 6"/>
            <p:cNvSpPr txBox="1"/>
            <p:nvPr/>
          </p:nvSpPr>
          <p:spPr>
            <a:xfrm>
              <a:off x="3075330" y="469106"/>
              <a:ext cx="3244919" cy="599303"/>
            </a:xfrm>
            <a:prstGeom prst="rect">
              <a:avLst/>
            </a:prstGeom>
          </p:spPr>
          <p:txBody>
            <a:bodyPr lIns="0" tIns="0" rIns="0" bIns="0" rtlCol="0" anchor="t">
              <a:spAutoFit/>
            </a:bodyPr>
            <a:lstStyle/>
            <a:p>
              <a:pPr>
                <a:lnSpc>
                  <a:spcPts val="3639"/>
                </a:lnSpc>
              </a:pPr>
              <a:r>
                <a:rPr lang="en-US" sz="2888">
                  <a:solidFill>
                    <a:srgbClr val="000000"/>
                  </a:solidFill>
                  <a:latin typeface="Aileron Bold"/>
                </a:rPr>
                <a:t>ALKOHOL</a:t>
              </a:r>
            </a:p>
          </p:txBody>
        </p:sp>
        <p:sp>
          <p:nvSpPr>
            <p:cNvPr id="7" name="TextBox 7"/>
            <p:cNvSpPr txBox="1"/>
            <p:nvPr/>
          </p:nvSpPr>
          <p:spPr>
            <a:xfrm>
              <a:off x="0" y="-104775"/>
              <a:ext cx="1378854" cy="9983325"/>
            </a:xfrm>
            <a:prstGeom prst="rect">
              <a:avLst/>
            </a:prstGeom>
          </p:spPr>
          <p:txBody>
            <a:bodyPr lIns="0" tIns="0" rIns="0" bIns="0" rtlCol="0" anchor="t">
              <a:spAutoFit/>
            </a:bodyPr>
            <a:lstStyle/>
            <a:p>
              <a:pPr algn="ctr">
                <a:lnSpc>
                  <a:spcPts val="7434"/>
                </a:lnSpc>
              </a:pPr>
              <a:r>
                <a:rPr lang="en-US" sz="5310">
                  <a:solidFill>
                    <a:srgbClr val="FF3131"/>
                  </a:solidFill>
                  <a:latin typeface="Aileron Bold"/>
                </a:rPr>
                <a:t>A</a:t>
              </a:r>
            </a:p>
            <a:p>
              <a:pPr algn="ctr">
                <a:lnSpc>
                  <a:spcPts val="7434"/>
                </a:lnSpc>
              </a:pPr>
              <a:r>
                <a:rPr lang="en-US" sz="5310">
                  <a:solidFill>
                    <a:srgbClr val="FF3131"/>
                  </a:solidFill>
                  <a:latin typeface="Aileron Bold"/>
                </a:rPr>
                <a:t>E</a:t>
              </a:r>
            </a:p>
            <a:p>
              <a:pPr algn="ctr">
                <a:lnSpc>
                  <a:spcPts val="7434"/>
                </a:lnSpc>
              </a:pPr>
              <a:r>
                <a:rPr lang="en-US" sz="5310">
                  <a:solidFill>
                    <a:srgbClr val="FF3131"/>
                  </a:solidFill>
                  <a:latin typeface="Aileron Bold"/>
                </a:rPr>
                <a:t>I</a:t>
              </a:r>
            </a:p>
            <a:p>
              <a:pPr algn="ctr">
                <a:lnSpc>
                  <a:spcPts val="7434"/>
                </a:lnSpc>
              </a:pPr>
              <a:r>
                <a:rPr lang="en-US" sz="5310">
                  <a:solidFill>
                    <a:srgbClr val="FF3131"/>
                  </a:solidFill>
                  <a:latin typeface="Aileron Bold"/>
                </a:rPr>
                <a:t>O</a:t>
              </a:r>
            </a:p>
            <a:p>
              <a:pPr algn="ctr">
                <a:lnSpc>
                  <a:spcPts val="7434"/>
                </a:lnSpc>
              </a:pPr>
              <a:r>
                <a:rPr lang="en-US" sz="5310">
                  <a:solidFill>
                    <a:srgbClr val="FF3131"/>
                  </a:solidFill>
                  <a:latin typeface="Aileron Bold"/>
                </a:rPr>
                <a:t>U</a:t>
              </a:r>
            </a:p>
            <a:p>
              <a:pPr algn="ctr">
                <a:lnSpc>
                  <a:spcPts val="7434"/>
                </a:lnSpc>
              </a:pPr>
              <a:r>
                <a:rPr lang="en-US" sz="5310">
                  <a:solidFill>
                    <a:srgbClr val="FF3131"/>
                  </a:solidFill>
                  <a:latin typeface="Aileron Bold"/>
                </a:rPr>
                <a:t>D</a:t>
              </a:r>
            </a:p>
            <a:p>
              <a:pPr algn="ctr">
                <a:lnSpc>
                  <a:spcPts val="7434"/>
                </a:lnSpc>
              </a:pPr>
              <a:r>
                <a:rPr lang="en-US" sz="5310">
                  <a:solidFill>
                    <a:srgbClr val="FF3131"/>
                  </a:solidFill>
                  <a:latin typeface="Aileron Bold"/>
                </a:rPr>
                <a:t>M</a:t>
              </a:r>
            </a:p>
            <a:p>
              <a:pPr algn="ctr">
                <a:lnSpc>
                  <a:spcPts val="7434"/>
                </a:lnSpc>
              </a:pPr>
              <a:r>
                <a:rPr lang="en-US" sz="5310">
                  <a:solidFill>
                    <a:srgbClr val="FF3131"/>
                  </a:solidFill>
                  <a:latin typeface="Aileron Bold"/>
                </a:rPr>
                <a:t>H</a:t>
              </a:r>
            </a:p>
          </p:txBody>
        </p:sp>
        <p:sp>
          <p:nvSpPr>
            <p:cNvPr id="8" name="TextBox 8"/>
            <p:cNvSpPr txBox="1"/>
            <p:nvPr/>
          </p:nvSpPr>
          <p:spPr>
            <a:xfrm>
              <a:off x="1091443" y="121561"/>
              <a:ext cx="1777938" cy="9730678"/>
            </a:xfrm>
            <a:prstGeom prst="rect">
              <a:avLst/>
            </a:prstGeom>
          </p:spPr>
          <p:txBody>
            <a:bodyPr lIns="0" tIns="0" rIns="0" bIns="0" rtlCol="0" anchor="t">
              <a:spAutoFit/>
            </a:bodyPr>
            <a:lstStyle/>
            <a:p>
              <a:pPr algn="ctr">
                <a:lnSpc>
                  <a:spcPts val="7189"/>
                </a:lnSpc>
              </a:pPr>
              <a:r>
                <a:rPr lang="en-US" sz="6847">
                  <a:solidFill>
                    <a:srgbClr val="000000"/>
                  </a:solidFill>
                  <a:latin typeface="Aileron Bold"/>
                </a:rPr>
                <a:t>-</a:t>
              </a:r>
            </a:p>
            <a:p>
              <a:pPr algn="ctr">
                <a:lnSpc>
                  <a:spcPts val="7189"/>
                </a:lnSpc>
              </a:pPr>
              <a:r>
                <a:rPr lang="en-US" sz="6847">
                  <a:solidFill>
                    <a:srgbClr val="000000"/>
                  </a:solidFill>
                  <a:latin typeface="Aileron Bold"/>
                </a:rPr>
                <a:t>-</a:t>
              </a:r>
            </a:p>
            <a:p>
              <a:pPr algn="ctr">
                <a:lnSpc>
                  <a:spcPts val="7189"/>
                </a:lnSpc>
              </a:pPr>
              <a:r>
                <a:rPr lang="en-US" sz="6847">
                  <a:solidFill>
                    <a:srgbClr val="000000"/>
                  </a:solidFill>
                  <a:latin typeface="Aileron Bold"/>
                </a:rPr>
                <a:t>-</a:t>
              </a:r>
            </a:p>
            <a:p>
              <a:pPr algn="ctr">
                <a:lnSpc>
                  <a:spcPts val="7189"/>
                </a:lnSpc>
              </a:pPr>
              <a:r>
                <a:rPr lang="en-US" sz="6847">
                  <a:solidFill>
                    <a:srgbClr val="000000"/>
                  </a:solidFill>
                  <a:latin typeface="Aileron Bold"/>
                </a:rPr>
                <a:t>-</a:t>
              </a:r>
            </a:p>
            <a:p>
              <a:pPr algn="ctr">
                <a:lnSpc>
                  <a:spcPts val="7189"/>
                </a:lnSpc>
              </a:pPr>
              <a:r>
                <a:rPr lang="en-US" sz="6847">
                  <a:solidFill>
                    <a:srgbClr val="000000"/>
                  </a:solidFill>
                  <a:latin typeface="Aileron Bold"/>
                </a:rPr>
                <a:t>-</a:t>
              </a:r>
            </a:p>
            <a:p>
              <a:pPr algn="ctr">
                <a:lnSpc>
                  <a:spcPts val="7189"/>
                </a:lnSpc>
              </a:pPr>
              <a:r>
                <a:rPr lang="en-US" sz="6847">
                  <a:solidFill>
                    <a:srgbClr val="000000"/>
                  </a:solidFill>
                  <a:latin typeface="Aileron Bold"/>
                </a:rPr>
                <a:t>-</a:t>
              </a:r>
            </a:p>
            <a:p>
              <a:pPr algn="ctr">
                <a:lnSpc>
                  <a:spcPts val="7189"/>
                </a:lnSpc>
              </a:pPr>
              <a:r>
                <a:rPr lang="en-US" sz="6847">
                  <a:solidFill>
                    <a:srgbClr val="000000"/>
                  </a:solidFill>
                  <a:latin typeface="Aileron Bold"/>
                </a:rPr>
                <a:t>-</a:t>
              </a:r>
            </a:p>
            <a:p>
              <a:pPr algn="ctr">
                <a:lnSpc>
                  <a:spcPts val="7189"/>
                </a:lnSpc>
              </a:pPr>
              <a:r>
                <a:rPr lang="en-US" sz="6847">
                  <a:solidFill>
                    <a:srgbClr val="000000"/>
                  </a:solidFill>
                  <a:latin typeface="Aileron Bold"/>
                </a:rPr>
                <a:t>-</a:t>
              </a:r>
            </a:p>
          </p:txBody>
        </p:sp>
        <p:sp>
          <p:nvSpPr>
            <p:cNvPr id="9" name="TextBox 9"/>
            <p:cNvSpPr txBox="1"/>
            <p:nvPr/>
          </p:nvSpPr>
          <p:spPr>
            <a:xfrm>
              <a:off x="3075330" y="4150141"/>
              <a:ext cx="4353640" cy="599303"/>
            </a:xfrm>
            <a:prstGeom prst="rect">
              <a:avLst/>
            </a:prstGeom>
          </p:spPr>
          <p:txBody>
            <a:bodyPr lIns="0" tIns="0" rIns="0" bIns="0" rtlCol="0" anchor="t">
              <a:spAutoFit/>
            </a:bodyPr>
            <a:lstStyle/>
            <a:p>
              <a:pPr>
                <a:lnSpc>
                  <a:spcPts val="3639"/>
                </a:lnSpc>
              </a:pPr>
              <a:r>
                <a:rPr lang="en-US" sz="2888">
                  <a:solidFill>
                    <a:srgbClr val="000000"/>
                  </a:solidFill>
                  <a:latin typeface="Aileron Bold"/>
                </a:rPr>
                <a:t>OPIUM (CANDU)</a:t>
              </a:r>
            </a:p>
          </p:txBody>
        </p:sp>
        <p:sp>
          <p:nvSpPr>
            <p:cNvPr id="10" name="TextBox 10"/>
            <p:cNvSpPr txBox="1"/>
            <p:nvPr/>
          </p:nvSpPr>
          <p:spPr>
            <a:xfrm>
              <a:off x="3075330" y="2961225"/>
              <a:ext cx="4353640" cy="599303"/>
            </a:xfrm>
            <a:prstGeom prst="rect">
              <a:avLst/>
            </a:prstGeom>
          </p:spPr>
          <p:txBody>
            <a:bodyPr lIns="0" tIns="0" rIns="0" bIns="0" rtlCol="0" anchor="t">
              <a:spAutoFit/>
            </a:bodyPr>
            <a:lstStyle/>
            <a:p>
              <a:pPr>
                <a:lnSpc>
                  <a:spcPts val="3639"/>
                </a:lnSpc>
              </a:pPr>
              <a:r>
                <a:rPr lang="en-US" sz="2888">
                  <a:solidFill>
                    <a:srgbClr val="000000"/>
                  </a:solidFill>
                  <a:latin typeface="Aileron Bold"/>
                </a:rPr>
                <a:t>INJURY / INSULIN</a:t>
              </a:r>
            </a:p>
          </p:txBody>
        </p:sp>
        <p:sp>
          <p:nvSpPr>
            <p:cNvPr id="11" name="TextBox 11"/>
            <p:cNvSpPr txBox="1"/>
            <p:nvPr/>
          </p:nvSpPr>
          <p:spPr>
            <a:xfrm>
              <a:off x="3075330" y="5339993"/>
              <a:ext cx="7082004" cy="599303"/>
            </a:xfrm>
            <a:prstGeom prst="rect">
              <a:avLst/>
            </a:prstGeom>
          </p:spPr>
          <p:txBody>
            <a:bodyPr lIns="0" tIns="0" rIns="0" bIns="0" rtlCol="0" anchor="t">
              <a:spAutoFit/>
            </a:bodyPr>
            <a:lstStyle/>
            <a:p>
              <a:pPr>
                <a:lnSpc>
                  <a:spcPts val="3639"/>
                </a:lnSpc>
              </a:pPr>
              <a:r>
                <a:rPr lang="en-US" sz="2888">
                  <a:solidFill>
                    <a:srgbClr val="000000"/>
                  </a:solidFill>
                  <a:latin typeface="Aileron Bold"/>
                </a:rPr>
                <a:t>URANIUM (BUAH PINGGANG)</a:t>
              </a:r>
            </a:p>
          </p:txBody>
        </p:sp>
        <p:sp>
          <p:nvSpPr>
            <p:cNvPr id="12" name="TextBox 12"/>
            <p:cNvSpPr txBox="1"/>
            <p:nvPr/>
          </p:nvSpPr>
          <p:spPr>
            <a:xfrm>
              <a:off x="3075330" y="1766771"/>
              <a:ext cx="2798697" cy="599303"/>
            </a:xfrm>
            <a:prstGeom prst="rect">
              <a:avLst/>
            </a:prstGeom>
          </p:spPr>
          <p:txBody>
            <a:bodyPr lIns="0" tIns="0" rIns="0" bIns="0" rtlCol="0" anchor="t">
              <a:spAutoFit/>
            </a:bodyPr>
            <a:lstStyle/>
            <a:p>
              <a:pPr>
                <a:lnSpc>
                  <a:spcPts val="3639"/>
                </a:lnSpc>
              </a:pPr>
              <a:r>
                <a:rPr lang="en-US" sz="2888">
                  <a:solidFill>
                    <a:srgbClr val="000000"/>
                  </a:solidFill>
                  <a:latin typeface="Aileron Bold"/>
                </a:rPr>
                <a:t>EPILEPSI</a:t>
              </a:r>
            </a:p>
          </p:txBody>
        </p:sp>
        <p:sp>
          <p:nvSpPr>
            <p:cNvPr id="13" name="TextBox 13"/>
            <p:cNvSpPr txBox="1"/>
            <p:nvPr/>
          </p:nvSpPr>
          <p:spPr>
            <a:xfrm>
              <a:off x="3075330" y="6528909"/>
              <a:ext cx="2798697" cy="599303"/>
            </a:xfrm>
            <a:prstGeom prst="rect">
              <a:avLst/>
            </a:prstGeom>
          </p:spPr>
          <p:txBody>
            <a:bodyPr lIns="0" tIns="0" rIns="0" bIns="0" rtlCol="0" anchor="t">
              <a:spAutoFit/>
            </a:bodyPr>
            <a:lstStyle/>
            <a:p>
              <a:pPr>
                <a:lnSpc>
                  <a:spcPts val="3639"/>
                </a:lnSpc>
              </a:pPr>
              <a:r>
                <a:rPr lang="en-US" sz="2888">
                  <a:solidFill>
                    <a:srgbClr val="000000"/>
                  </a:solidFill>
                  <a:latin typeface="Aileron Bold"/>
                </a:rPr>
                <a:t>DIABETIS</a:t>
              </a:r>
            </a:p>
          </p:txBody>
        </p:sp>
        <p:sp>
          <p:nvSpPr>
            <p:cNvPr id="14" name="TextBox 14"/>
            <p:cNvSpPr txBox="1"/>
            <p:nvPr/>
          </p:nvSpPr>
          <p:spPr>
            <a:xfrm>
              <a:off x="3075330" y="7718761"/>
              <a:ext cx="2798697" cy="599303"/>
            </a:xfrm>
            <a:prstGeom prst="rect">
              <a:avLst/>
            </a:prstGeom>
          </p:spPr>
          <p:txBody>
            <a:bodyPr lIns="0" tIns="0" rIns="0" bIns="0" rtlCol="0" anchor="t">
              <a:spAutoFit/>
            </a:bodyPr>
            <a:lstStyle/>
            <a:p>
              <a:pPr>
                <a:lnSpc>
                  <a:spcPts val="3639"/>
                </a:lnSpc>
              </a:pPr>
              <a:r>
                <a:rPr lang="en-US" sz="2888">
                  <a:solidFill>
                    <a:srgbClr val="000000"/>
                  </a:solidFill>
                  <a:latin typeface="Aileron Bold"/>
                </a:rPr>
                <a:t>MALARIA</a:t>
              </a:r>
            </a:p>
          </p:txBody>
        </p:sp>
        <p:sp>
          <p:nvSpPr>
            <p:cNvPr id="15" name="TextBox 15"/>
            <p:cNvSpPr txBox="1"/>
            <p:nvPr/>
          </p:nvSpPr>
          <p:spPr>
            <a:xfrm>
              <a:off x="3075330" y="9027877"/>
              <a:ext cx="2798697" cy="599303"/>
            </a:xfrm>
            <a:prstGeom prst="rect">
              <a:avLst/>
            </a:prstGeom>
          </p:spPr>
          <p:txBody>
            <a:bodyPr lIns="0" tIns="0" rIns="0" bIns="0" rtlCol="0" anchor="t">
              <a:spAutoFit/>
            </a:bodyPr>
            <a:lstStyle/>
            <a:p>
              <a:pPr>
                <a:lnSpc>
                  <a:spcPts val="3639"/>
                </a:lnSpc>
              </a:pPr>
              <a:r>
                <a:rPr lang="en-US" sz="2888">
                  <a:solidFill>
                    <a:srgbClr val="000000"/>
                  </a:solidFill>
                  <a:latin typeface="Aileron Bold"/>
                </a:rPr>
                <a:t>HYSTERIA</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TextBox 4"/>
          <p:cNvSpPr txBox="1"/>
          <p:nvPr/>
        </p:nvSpPr>
        <p:spPr>
          <a:xfrm>
            <a:off x="1996666" y="764150"/>
            <a:ext cx="14294668" cy="1250930"/>
          </a:xfrm>
          <a:prstGeom prst="rect">
            <a:avLst/>
          </a:prstGeom>
        </p:spPr>
        <p:txBody>
          <a:bodyPr lIns="0" tIns="0" rIns="0" bIns="0" rtlCol="0" anchor="t">
            <a:spAutoFit/>
          </a:bodyPr>
          <a:lstStyle/>
          <a:p>
            <a:pPr algn="ctr">
              <a:lnSpc>
                <a:spcPts val="5003"/>
              </a:lnSpc>
            </a:pPr>
            <a:r>
              <a:rPr lang="en-US" sz="4003" spc="20">
                <a:solidFill>
                  <a:srgbClr val="FF3131"/>
                </a:solidFill>
                <a:latin typeface="Playfair Display Bold"/>
              </a:rPr>
              <a:t>TINDAKAN PERTOLONGAN CEMAS KEPADA MANGSA </a:t>
            </a:r>
            <a:r>
              <a:rPr lang="en-US" sz="4003" spc="20">
                <a:solidFill>
                  <a:srgbClr val="231F20"/>
                </a:solidFill>
                <a:latin typeface="Playfair Display Bold"/>
              </a:rPr>
              <a:t>TIDAK SEDARKAN DIRI</a:t>
            </a:r>
          </a:p>
        </p:txBody>
      </p:sp>
      <p:grpSp>
        <p:nvGrpSpPr>
          <p:cNvPr id="5" name="Group 5"/>
          <p:cNvGrpSpPr/>
          <p:nvPr/>
        </p:nvGrpSpPr>
        <p:grpSpPr>
          <a:xfrm>
            <a:off x="1915737" y="2282763"/>
            <a:ext cx="11171301" cy="1903947"/>
            <a:chOff x="0" y="0"/>
            <a:chExt cx="14895068" cy="2538595"/>
          </a:xfrm>
        </p:grpSpPr>
        <p:sp>
          <p:nvSpPr>
            <p:cNvPr id="6" name="Freeform 6"/>
            <p:cNvSpPr/>
            <p:nvPr/>
          </p:nvSpPr>
          <p:spPr>
            <a:xfrm flipH="1">
              <a:off x="4162181" y="662384"/>
              <a:ext cx="1035063" cy="1213827"/>
            </a:xfrm>
            <a:custGeom>
              <a:avLst/>
              <a:gdLst/>
              <a:ahLst/>
              <a:cxnLst/>
              <a:rect l="l" t="t" r="r" b="b"/>
              <a:pathLst>
                <a:path w="1035063" h="1213827">
                  <a:moveTo>
                    <a:pt x="1035063" y="0"/>
                  </a:moveTo>
                  <a:lnTo>
                    <a:pt x="0" y="0"/>
                  </a:lnTo>
                  <a:lnTo>
                    <a:pt x="0" y="1213827"/>
                  </a:lnTo>
                  <a:lnTo>
                    <a:pt x="1035063" y="1213827"/>
                  </a:lnTo>
                  <a:lnTo>
                    <a:pt x="103506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0" y="0"/>
              <a:ext cx="2986317" cy="2538595"/>
            </a:xfrm>
            <a:custGeom>
              <a:avLst/>
              <a:gdLst/>
              <a:ahLst/>
              <a:cxnLst/>
              <a:rect l="l" t="t" r="r" b="b"/>
              <a:pathLst>
                <a:path w="2986317" h="2538595">
                  <a:moveTo>
                    <a:pt x="0" y="0"/>
                  </a:moveTo>
                  <a:lnTo>
                    <a:pt x="2986317" y="0"/>
                  </a:lnTo>
                  <a:lnTo>
                    <a:pt x="2986317" y="2538595"/>
                  </a:lnTo>
                  <a:lnTo>
                    <a:pt x="0" y="2538595"/>
                  </a:lnTo>
                  <a:lnTo>
                    <a:pt x="0" y="0"/>
                  </a:lnTo>
                  <a:close/>
                </a:path>
              </a:pathLst>
            </a:custGeom>
            <a:blipFill>
              <a:blip r:embed="rId6"/>
              <a:stretch>
                <a:fillRect l="-11759" r="-15690"/>
              </a:stretch>
            </a:blipFill>
          </p:spPr>
        </p:sp>
        <p:sp>
          <p:nvSpPr>
            <p:cNvPr id="8" name="TextBox 8"/>
            <p:cNvSpPr txBox="1"/>
            <p:nvPr/>
          </p:nvSpPr>
          <p:spPr>
            <a:xfrm>
              <a:off x="5828076" y="737174"/>
              <a:ext cx="9066992" cy="1109277"/>
            </a:xfrm>
            <a:prstGeom prst="rect">
              <a:avLst/>
            </a:prstGeom>
          </p:spPr>
          <p:txBody>
            <a:bodyPr lIns="0" tIns="0" rIns="0" bIns="0" rtlCol="0" anchor="t">
              <a:spAutoFit/>
            </a:bodyPr>
            <a:lstStyle/>
            <a:p>
              <a:pPr>
                <a:lnSpc>
                  <a:spcPts val="3390"/>
                </a:lnSpc>
              </a:pPr>
              <a:r>
                <a:rPr lang="en-US" sz="2404">
                  <a:solidFill>
                    <a:srgbClr val="231F20"/>
                  </a:solidFill>
                  <a:latin typeface="Aileron"/>
                </a:rPr>
                <a:t>Hubungi talian kecemasan 999 untuk dapatkan bantuan.</a:t>
              </a:r>
            </a:p>
          </p:txBody>
        </p:sp>
        <p:sp>
          <p:nvSpPr>
            <p:cNvPr id="9" name="TextBox 9"/>
            <p:cNvSpPr txBox="1"/>
            <p:nvPr/>
          </p:nvSpPr>
          <p:spPr>
            <a:xfrm>
              <a:off x="5229916" y="602623"/>
              <a:ext cx="360752" cy="1243828"/>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1</a:t>
              </a:r>
            </a:p>
          </p:txBody>
        </p:sp>
      </p:grpSp>
      <p:grpSp>
        <p:nvGrpSpPr>
          <p:cNvPr id="10" name="Group 10"/>
          <p:cNvGrpSpPr/>
          <p:nvPr/>
        </p:nvGrpSpPr>
        <p:grpSpPr>
          <a:xfrm>
            <a:off x="4365903" y="2677672"/>
            <a:ext cx="11636800" cy="3608911"/>
            <a:chOff x="0" y="0"/>
            <a:chExt cx="15515734" cy="4811882"/>
          </a:xfrm>
        </p:grpSpPr>
        <p:sp>
          <p:nvSpPr>
            <p:cNvPr id="11" name="Freeform 11"/>
            <p:cNvSpPr/>
            <p:nvPr/>
          </p:nvSpPr>
          <p:spPr>
            <a:xfrm>
              <a:off x="10061041" y="2405941"/>
              <a:ext cx="1035063" cy="1213827"/>
            </a:xfrm>
            <a:custGeom>
              <a:avLst/>
              <a:gdLst/>
              <a:ahLst/>
              <a:cxnLst/>
              <a:rect l="l" t="t" r="r" b="b"/>
              <a:pathLst>
                <a:path w="1035063" h="1213827">
                  <a:moveTo>
                    <a:pt x="0" y="0"/>
                  </a:moveTo>
                  <a:lnTo>
                    <a:pt x="1035063" y="0"/>
                  </a:lnTo>
                  <a:lnTo>
                    <a:pt x="1035063" y="1213826"/>
                  </a:lnTo>
                  <a:lnTo>
                    <a:pt x="0" y="1213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1865588" y="0"/>
              <a:ext cx="3650146" cy="4811882"/>
            </a:xfrm>
            <a:custGeom>
              <a:avLst/>
              <a:gdLst/>
              <a:ahLst/>
              <a:cxnLst/>
              <a:rect l="l" t="t" r="r" b="b"/>
              <a:pathLst>
                <a:path w="3650146" h="4811882">
                  <a:moveTo>
                    <a:pt x="0" y="0"/>
                  </a:moveTo>
                  <a:lnTo>
                    <a:pt x="3650146" y="0"/>
                  </a:lnTo>
                  <a:lnTo>
                    <a:pt x="3650146" y="4811882"/>
                  </a:lnTo>
                  <a:lnTo>
                    <a:pt x="0" y="4811882"/>
                  </a:lnTo>
                  <a:lnTo>
                    <a:pt x="0" y="0"/>
                  </a:lnTo>
                  <a:close/>
                </a:path>
              </a:pathLst>
            </a:custGeom>
            <a:blipFill>
              <a:blip r:embed="rId7"/>
              <a:stretch>
                <a:fillRect l="-71981" t="-10571" r="-86893"/>
              </a:stretch>
            </a:blipFill>
          </p:spPr>
        </p:sp>
        <p:sp>
          <p:nvSpPr>
            <p:cNvPr id="13" name="TextBox 13"/>
            <p:cNvSpPr txBox="1"/>
            <p:nvPr/>
          </p:nvSpPr>
          <p:spPr>
            <a:xfrm>
              <a:off x="0" y="2419280"/>
              <a:ext cx="9216699" cy="1110988"/>
            </a:xfrm>
            <a:prstGeom prst="rect">
              <a:avLst/>
            </a:prstGeom>
          </p:spPr>
          <p:txBody>
            <a:bodyPr lIns="0" tIns="0" rIns="0" bIns="0" rtlCol="0" anchor="t">
              <a:spAutoFit/>
            </a:bodyPr>
            <a:lstStyle/>
            <a:p>
              <a:pPr algn="r">
                <a:lnSpc>
                  <a:spcPts val="3357"/>
                </a:lnSpc>
              </a:pPr>
              <a:r>
                <a:rPr lang="en-US" sz="2381" dirty="0" err="1">
                  <a:solidFill>
                    <a:srgbClr val="231F20"/>
                  </a:solidFill>
                  <a:latin typeface="Aileron"/>
                </a:rPr>
                <a:t>Mulakan</a:t>
              </a:r>
              <a:r>
                <a:rPr lang="en-US" sz="2381" dirty="0">
                  <a:solidFill>
                    <a:srgbClr val="231F20"/>
                  </a:solidFill>
                  <a:latin typeface="Aileron"/>
                </a:rPr>
                <a:t> </a:t>
              </a:r>
              <a:r>
                <a:rPr lang="en-US" sz="2381" dirty="0" err="1">
                  <a:solidFill>
                    <a:srgbClr val="231F20"/>
                  </a:solidFill>
                  <a:latin typeface="Aileron"/>
                </a:rPr>
                <a:t>dengan</a:t>
              </a:r>
              <a:r>
                <a:rPr lang="en-US" sz="2381" dirty="0">
                  <a:solidFill>
                    <a:srgbClr val="231F20"/>
                  </a:solidFill>
                  <a:latin typeface="Aileron"/>
                </a:rPr>
                <a:t> DRSABC – Jika </a:t>
              </a:r>
              <a:r>
                <a:rPr lang="en-US" sz="2381" dirty="0" err="1">
                  <a:solidFill>
                    <a:srgbClr val="231F20"/>
                  </a:solidFill>
                  <a:latin typeface="Aileron"/>
                </a:rPr>
                <a:t>tiada</a:t>
              </a:r>
              <a:r>
                <a:rPr lang="en-US" sz="2381" dirty="0">
                  <a:solidFill>
                    <a:srgbClr val="231F20"/>
                  </a:solidFill>
                  <a:latin typeface="Aileron"/>
                </a:rPr>
                <a:t> </a:t>
              </a:r>
              <a:r>
                <a:rPr lang="en-US" sz="2381" dirty="0" err="1">
                  <a:solidFill>
                    <a:srgbClr val="231F20"/>
                  </a:solidFill>
                  <a:latin typeface="Aileron"/>
                </a:rPr>
                <a:t>nadi</a:t>
              </a:r>
              <a:r>
                <a:rPr lang="en-US" sz="2381" dirty="0">
                  <a:solidFill>
                    <a:srgbClr val="231F20"/>
                  </a:solidFill>
                  <a:latin typeface="Aileron"/>
                </a:rPr>
                <a:t> dan </a:t>
              </a:r>
              <a:r>
                <a:rPr lang="en-US" sz="2381" dirty="0" err="1">
                  <a:solidFill>
                    <a:srgbClr val="231F20"/>
                  </a:solidFill>
                  <a:latin typeface="Aileron"/>
                </a:rPr>
                <a:t>pernafasan</a:t>
              </a:r>
              <a:r>
                <a:rPr lang="en-US" sz="2381" dirty="0">
                  <a:solidFill>
                    <a:srgbClr val="231F20"/>
                  </a:solidFill>
                  <a:latin typeface="Aileron"/>
                </a:rPr>
                <a:t> </a:t>
              </a:r>
              <a:r>
                <a:rPr lang="en-US" sz="2381" dirty="0" err="1">
                  <a:solidFill>
                    <a:srgbClr val="231F20"/>
                  </a:solidFill>
                  <a:latin typeface="Aileron"/>
                </a:rPr>
                <a:t>lakukanlah</a:t>
              </a:r>
              <a:r>
                <a:rPr lang="en-US" sz="2381" dirty="0">
                  <a:solidFill>
                    <a:srgbClr val="231F20"/>
                  </a:solidFill>
                  <a:latin typeface="Aileron"/>
                </a:rPr>
                <a:t> CPR.</a:t>
              </a:r>
            </a:p>
          </p:txBody>
        </p:sp>
        <p:sp>
          <p:nvSpPr>
            <p:cNvPr id="14" name="TextBox 14"/>
            <p:cNvSpPr txBox="1"/>
            <p:nvPr/>
          </p:nvSpPr>
          <p:spPr>
            <a:xfrm>
              <a:off x="9457999" y="2345228"/>
              <a:ext cx="360752" cy="1243828"/>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2</a:t>
              </a:r>
            </a:p>
          </p:txBody>
        </p:sp>
      </p:grpSp>
      <p:grpSp>
        <p:nvGrpSpPr>
          <p:cNvPr id="15" name="Group 15"/>
          <p:cNvGrpSpPr/>
          <p:nvPr/>
        </p:nvGrpSpPr>
        <p:grpSpPr>
          <a:xfrm>
            <a:off x="1389052" y="5790684"/>
            <a:ext cx="11697986" cy="2158362"/>
            <a:chOff x="0" y="0"/>
            <a:chExt cx="15597314" cy="2877816"/>
          </a:xfrm>
        </p:grpSpPr>
        <p:sp>
          <p:nvSpPr>
            <p:cNvPr id="16" name="Freeform 16"/>
            <p:cNvSpPr/>
            <p:nvPr/>
          </p:nvSpPr>
          <p:spPr>
            <a:xfrm>
              <a:off x="0" y="0"/>
              <a:ext cx="4390811" cy="2877816"/>
            </a:xfrm>
            <a:custGeom>
              <a:avLst/>
              <a:gdLst/>
              <a:ahLst/>
              <a:cxnLst/>
              <a:rect l="l" t="t" r="r" b="b"/>
              <a:pathLst>
                <a:path w="4390811" h="2877816">
                  <a:moveTo>
                    <a:pt x="0" y="0"/>
                  </a:moveTo>
                  <a:lnTo>
                    <a:pt x="4390811" y="0"/>
                  </a:lnTo>
                  <a:lnTo>
                    <a:pt x="4390811" y="2877816"/>
                  </a:lnTo>
                  <a:lnTo>
                    <a:pt x="0" y="2877816"/>
                  </a:lnTo>
                  <a:lnTo>
                    <a:pt x="0" y="0"/>
                  </a:lnTo>
                  <a:close/>
                </a:path>
              </a:pathLst>
            </a:custGeom>
            <a:blipFill>
              <a:blip r:embed="rId8"/>
              <a:stretch>
                <a:fillRect r="-20931"/>
              </a:stretch>
            </a:blipFill>
          </p:spPr>
        </p:sp>
        <p:sp>
          <p:nvSpPr>
            <p:cNvPr id="17" name="Freeform 17"/>
            <p:cNvSpPr/>
            <p:nvPr/>
          </p:nvSpPr>
          <p:spPr>
            <a:xfrm flipH="1">
              <a:off x="4864427" y="765842"/>
              <a:ext cx="1035063" cy="1213827"/>
            </a:xfrm>
            <a:custGeom>
              <a:avLst/>
              <a:gdLst/>
              <a:ahLst/>
              <a:cxnLst/>
              <a:rect l="l" t="t" r="r" b="b"/>
              <a:pathLst>
                <a:path w="1035063" h="1213827">
                  <a:moveTo>
                    <a:pt x="1035063" y="0"/>
                  </a:moveTo>
                  <a:lnTo>
                    <a:pt x="0" y="0"/>
                  </a:lnTo>
                  <a:lnTo>
                    <a:pt x="0" y="1213826"/>
                  </a:lnTo>
                  <a:lnTo>
                    <a:pt x="1035063" y="1213826"/>
                  </a:lnTo>
                  <a:lnTo>
                    <a:pt x="103506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6530323" y="739891"/>
              <a:ext cx="9066992" cy="1080575"/>
            </a:xfrm>
            <a:prstGeom prst="rect">
              <a:avLst/>
            </a:prstGeom>
          </p:spPr>
          <p:txBody>
            <a:bodyPr lIns="0" tIns="0" rIns="0" bIns="0" rtlCol="0" anchor="t">
              <a:spAutoFit/>
            </a:bodyPr>
            <a:lstStyle/>
            <a:p>
              <a:pPr algn="just">
                <a:lnSpc>
                  <a:spcPts val="3356"/>
                </a:lnSpc>
              </a:pPr>
              <a:r>
                <a:rPr lang="en-US" sz="2380">
                  <a:solidFill>
                    <a:srgbClr val="231F20"/>
                  </a:solidFill>
                  <a:latin typeface="Aileron"/>
                </a:rPr>
                <a:t>Rawat semua kecederaan yang dialami oleh mangsa. </a:t>
              </a:r>
            </a:p>
          </p:txBody>
        </p:sp>
        <p:sp>
          <p:nvSpPr>
            <p:cNvPr id="19" name="TextBox 19"/>
            <p:cNvSpPr txBox="1"/>
            <p:nvPr/>
          </p:nvSpPr>
          <p:spPr>
            <a:xfrm>
              <a:off x="5915826" y="663027"/>
              <a:ext cx="360752" cy="1243828"/>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3</a:t>
              </a:r>
            </a:p>
          </p:txBody>
        </p:sp>
      </p:grpSp>
      <p:grpSp>
        <p:nvGrpSpPr>
          <p:cNvPr id="20" name="Group 20"/>
          <p:cNvGrpSpPr/>
          <p:nvPr/>
        </p:nvGrpSpPr>
        <p:grpSpPr>
          <a:xfrm>
            <a:off x="5234382" y="6869866"/>
            <a:ext cx="12037362" cy="2419948"/>
            <a:chOff x="0" y="0"/>
            <a:chExt cx="16049817" cy="3226597"/>
          </a:xfrm>
        </p:grpSpPr>
        <p:sp>
          <p:nvSpPr>
            <p:cNvPr id="21" name="Freeform 21"/>
            <p:cNvSpPr/>
            <p:nvPr/>
          </p:nvSpPr>
          <p:spPr>
            <a:xfrm>
              <a:off x="10724208" y="0"/>
              <a:ext cx="5325608" cy="3226597"/>
            </a:xfrm>
            <a:custGeom>
              <a:avLst/>
              <a:gdLst/>
              <a:ahLst/>
              <a:cxnLst/>
              <a:rect l="l" t="t" r="r" b="b"/>
              <a:pathLst>
                <a:path w="5325608" h="3226597">
                  <a:moveTo>
                    <a:pt x="0" y="0"/>
                  </a:moveTo>
                  <a:lnTo>
                    <a:pt x="5325609" y="0"/>
                  </a:lnTo>
                  <a:lnTo>
                    <a:pt x="5325609" y="3226597"/>
                  </a:lnTo>
                  <a:lnTo>
                    <a:pt x="0" y="3226597"/>
                  </a:lnTo>
                  <a:lnTo>
                    <a:pt x="0" y="0"/>
                  </a:lnTo>
                  <a:close/>
                </a:path>
              </a:pathLst>
            </a:custGeom>
            <a:blipFill>
              <a:blip r:embed="rId9"/>
              <a:stretch>
                <a:fillRect b="-22922"/>
              </a:stretch>
            </a:blipFill>
          </p:spPr>
        </p:sp>
        <p:sp>
          <p:nvSpPr>
            <p:cNvPr id="22" name="Freeform 22"/>
            <p:cNvSpPr/>
            <p:nvPr/>
          </p:nvSpPr>
          <p:spPr>
            <a:xfrm>
              <a:off x="9068432" y="1230976"/>
              <a:ext cx="1165826" cy="1367173"/>
            </a:xfrm>
            <a:custGeom>
              <a:avLst/>
              <a:gdLst/>
              <a:ahLst/>
              <a:cxnLst/>
              <a:rect l="l" t="t" r="r" b="b"/>
              <a:pathLst>
                <a:path w="1165826" h="1367173">
                  <a:moveTo>
                    <a:pt x="0" y="0"/>
                  </a:moveTo>
                  <a:lnTo>
                    <a:pt x="1165826" y="0"/>
                  </a:lnTo>
                  <a:lnTo>
                    <a:pt x="1165826" y="1367173"/>
                  </a:lnTo>
                  <a:lnTo>
                    <a:pt x="0" y="1367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0" y="1431200"/>
              <a:ext cx="8480403" cy="1086226"/>
            </a:xfrm>
            <a:prstGeom prst="rect">
              <a:avLst/>
            </a:prstGeom>
          </p:spPr>
          <p:txBody>
            <a:bodyPr lIns="0" tIns="0" rIns="0" bIns="0" rtlCol="0" anchor="t">
              <a:spAutoFit/>
            </a:bodyPr>
            <a:lstStyle/>
            <a:p>
              <a:pPr algn="r">
                <a:lnSpc>
                  <a:spcPts val="3356"/>
                </a:lnSpc>
              </a:pPr>
              <a:r>
                <a:rPr lang="en-US" sz="2380">
                  <a:solidFill>
                    <a:srgbClr val="231F20"/>
                  </a:solidFill>
                  <a:latin typeface="Aileron"/>
                </a:rPr>
                <a:t>Hantar mangsa ke hospital untukdapatkan rawatan selanjutnya di hospital.</a:t>
              </a:r>
            </a:p>
          </p:txBody>
        </p:sp>
        <p:sp>
          <p:nvSpPr>
            <p:cNvPr id="24" name="TextBox 24"/>
            <p:cNvSpPr txBox="1"/>
            <p:nvPr/>
          </p:nvSpPr>
          <p:spPr>
            <a:xfrm>
              <a:off x="8660779" y="1273598"/>
              <a:ext cx="360752" cy="1243828"/>
            </a:xfrm>
            <a:prstGeom prst="rect">
              <a:avLst/>
            </a:prstGeom>
          </p:spPr>
          <p:txBody>
            <a:bodyPr lIns="0" tIns="0" rIns="0" bIns="0" rtlCol="0" anchor="t">
              <a:spAutoFit/>
            </a:bodyPr>
            <a:lstStyle/>
            <a:p>
              <a:pPr algn="just">
                <a:lnSpc>
                  <a:spcPts val="7618"/>
                </a:lnSpc>
              </a:pPr>
              <a:r>
                <a:rPr lang="en-US" sz="5951" spc="648">
                  <a:solidFill>
                    <a:srgbClr val="000000"/>
                  </a:solidFill>
                  <a:latin typeface="Oswald Bold"/>
                </a:rPr>
                <a:t>4</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75039" y="3979437"/>
            <a:ext cx="10612623" cy="0"/>
          </a:xfrm>
          <a:prstGeom prst="line">
            <a:avLst/>
          </a:prstGeom>
          <a:ln w="9525" cap="flat">
            <a:solidFill>
              <a:srgbClr val="2B2C30"/>
            </a:solidFill>
            <a:prstDash val="solid"/>
            <a:headEnd type="none" w="sm" len="sm"/>
            <a:tailEnd type="none" w="sm" len="sm"/>
          </a:ln>
        </p:spPr>
      </p:sp>
      <p:sp>
        <p:nvSpPr>
          <p:cNvPr id="3" name="AutoShape 3"/>
          <p:cNvSpPr/>
          <p:nvPr/>
        </p:nvSpPr>
        <p:spPr>
          <a:xfrm>
            <a:off x="3875039" y="6307563"/>
            <a:ext cx="10612623" cy="0"/>
          </a:xfrm>
          <a:prstGeom prst="line">
            <a:avLst/>
          </a:prstGeom>
          <a:ln w="9525" cap="flat">
            <a:solidFill>
              <a:srgbClr val="2B2C30"/>
            </a:solidFill>
            <a:prstDash val="solid"/>
            <a:headEnd type="none" w="sm" len="sm"/>
            <a:tailEnd type="none" w="sm" len="sm"/>
          </a:ln>
        </p:spPr>
      </p:sp>
      <p:grpSp>
        <p:nvGrpSpPr>
          <p:cNvPr id="4" name="Group 4"/>
          <p:cNvGrpSpPr/>
          <p:nvPr/>
        </p:nvGrpSpPr>
        <p:grpSpPr>
          <a:xfrm>
            <a:off x="3866737" y="3678589"/>
            <a:ext cx="10628045" cy="2929822"/>
            <a:chOff x="0" y="0"/>
            <a:chExt cx="14170727" cy="3906429"/>
          </a:xfrm>
        </p:grpSpPr>
        <p:sp>
          <p:nvSpPr>
            <p:cNvPr id="5" name="TextBox 5"/>
            <p:cNvSpPr txBox="1"/>
            <p:nvPr/>
          </p:nvSpPr>
          <p:spPr>
            <a:xfrm>
              <a:off x="11069" y="734666"/>
              <a:ext cx="14150164" cy="2539830"/>
            </a:xfrm>
            <a:prstGeom prst="rect">
              <a:avLst/>
            </a:prstGeom>
          </p:spPr>
          <p:txBody>
            <a:bodyPr lIns="0" tIns="0" rIns="0" bIns="0" rtlCol="0" anchor="t">
              <a:spAutoFit/>
            </a:bodyPr>
            <a:lstStyle/>
            <a:p>
              <a:pPr algn="ctr">
                <a:lnSpc>
                  <a:spcPts val="7213"/>
                </a:lnSpc>
              </a:pPr>
              <a:r>
                <a:rPr lang="en-US" sz="7213" spc="36">
                  <a:solidFill>
                    <a:srgbClr val="2B2C30"/>
                  </a:solidFill>
                  <a:latin typeface="Open Sauce Bold"/>
                </a:rPr>
                <a:t>GIGITAN &amp; SENGATAN HAIWAN BERBISA</a:t>
              </a:r>
            </a:p>
          </p:txBody>
        </p:sp>
        <p:grpSp>
          <p:nvGrpSpPr>
            <p:cNvPr id="6" name="Group 6"/>
            <p:cNvGrpSpPr/>
            <p:nvPr/>
          </p:nvGrpSpPr>
          <p:grpSpPr>
            <a:xfrm rot="5400000">
              <a:off x="6888075" y="-3376223"/>
              <a:ext cx="394578" cy="14170727"/>
              <a:chOff x="0" y="0"/>
              <a:chExt cx="77941" cy="2799156"/>
            </a:xfrm>
          </p:grpSpPr>
          <p:sp>
            <p:nvSpPr>
              <p:cNvPr id="7" name="Freeform 7"/>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8" name="TextBox 8"/>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rot="-5400000">
              <a:off x="6888075" y="-6888075"/>
              <a:ext cx="394578" cy="14170727"/>
              <a:chOff x="0" y="0"/>
              <a:chExt cx="77941" cy="2799156"/>
            </a:xfrm>
          </p:grpSpPr>
          <p:sp>
            <p:nvSpPr>
              <p:cNvPr id="10" name="Freeform 10"/>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11" name="TextBox 11"/>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12" name="Freeform 12"/>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013356" y="3950257"/>
            <a:ext cx="14117731" cy="2357910"/>
          </a:xfrm>
          <a:prstGeom prst="rect">
            <a:avLst/>
          </a:prstGeom>
        </p:spPr>
        <p:txBody>
          <a:bodyPr lIns="0" tIns="0" rIns="0" bIns="0" rtlCol="0" anchor="t">
            <a:spAutoFit/>
          </a:bodyPr>
          <a:lstStyle/>
          <a:p>
            <a:pPr algn="just">
              <a:lnSpc>
                <a:spcPts val="4694"/>
              </a:lnSpc>
            </a:pPr>
            <a:r>
              <a:rPr lang="en-US" sz="3696">
                <a:solidFill>
                  <a:srgbClr val="231F20"/>
                </a:solidFill>
                <a:latin typeface="Aileron"/>
              </a:rPr>
              <a:t>Gigitan &amp; sengatan haiwan berbisa boleh membawa maut jika tidak dirawat dengan segera. Panduan ini akan membantu anda mengenal pasti jenis gigitan dan sengatan serta langkah-langkah selamat yang perlu diambil.</a:t>
            </a: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GIGITAN &amp; SENGATAN HAIWAN BERBISA</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TextBox 6"/>
          <p:cNvSpPr txBox="1"/>
          <p:nvPr/>
        </p:nvSpPr>
        <p:spPr>
          <a:xfrm>
            <a:off x="7920227" y="2387980"/>
            <a:ext cx="2447546" cy="652676"/>
          </a:xfrm>
          <a:prstGeom prst="rect">
            <a:avLst/>
          </a:prstGeom>
        </p:spPr>
        <p:txBody>
          <a:bodyPr lIns="0" tIns="0" rIns="0" bIns="0" rtlCol="0" anchor="t">
            <a:spAutoFit/>
          </a:bodyPr>
          <a:lstStyle/>
          <a:p>
            <a:pPr algn="just">
              <a:lnSpc>
                <a:spcPts val="5169"/>
              </a:lnSpc>
            </a:pPr>
            <a:r>
              <a:rPr lang="en-US" sz="4102">
                <a:solidFill>
                  <a:srgbClr val="FF3131"/>
                </a:solidFill>
                <a:latin typeface="Aileron Bold"/>
              </a:rPr>
              <a:t>DEFINISI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1496162" y="3167756"/>
            <a:ext cx="15295677" cy="6223864"/>
          </a:xfrm>
          <a:prstGeom prst="rect">
            <a:avLst/>
          </a:prstGeom>
        </p:spPr>
        <p:txBody>
          <a:bodyPr lIns="0" tIns="0" rIns="0" bIns="0" rtlCol="0" anchor="t">
            <a:spAutoFit/>
          </a:bodyPr>
          <a:lstStyle/>
          <a:p>
            <a:pPr algn="just">
              <a:lnSpc>
                <a:spcPts val="4057"/>
              </a:lnSpc>
            </a:pPr>
            <a:endParaRPr/>
          </a:p>
          <a:p>
            <a:pPr marL="695175" lvl="1" indent="-347587" algn="just">
              <a:lnSpc>
                <a:spcPts val="6214"/>
              </a:lnSpc>
              <a:buFont typeface="Arial"/>
              <a:buChar char="•"/>
            </a:pPr>
            <a:r>
              <a:rPr lang="en-US" sz="3219">
                <a:solidFill>
                  <a:srgbClr val="231F20"/>
                </a:solidFill>
                <a:latin typeface="Aileron"/>
              </a:rPr>
              <a:t>Mengetahui tanda – tanda kecederaan spinal</a:t>
            </a:r>
          </a:p>
          <a:p>
            <a:pPr marL="695175" lvl="1" indent="-347587" algn="just">
              <a:lnSpc>
                <a:spcPts val="6214"/>
              </a:lnSpc>
              <a:buFont typeface="Arial"/>
              <a:buChar char="•"/>
            </a:pPr>
            <a:r>
              <a:rPr lang="en-US" sz="3219">
                <a:solidFill>
                  <a:srgbClr val="231F20"/>
                </a:solidFill>
                <a:latin typeface="Aileron"/>
              </a:rPr>
              <a:t>Memahami kesan dan komplikasi kecederaan spinal</a:t>
            </a:r>
          </a:p>
          <a:p>
            <a:pPr marL="695175" lvl="1" indent="-347587" algn="just">
              <a:lnSpc>
                <a:spcPts val="6214"/>
              </a:lnSpc>
              <a:buFont typeface="Arial"/>
              <a:buChar char="•"/>
            </a:pPr>
            <a:r>
              <a:rPr lang="en-US" sz="3219">
                <a:solidFill>
                  <a:srgbClr val="231F20"/>
                </a:solidFill>
                <a:latin typeface="Aileron"/>
              </a:rPr>
              <a:t>Boleh melakukan rawatan awal yang cermat di tempat kejadian</a:t>
            </a:r>
          </a:p>
          <a:p>
            <a:pPr marL="695175" lvl="1" indent="-347587" algn="just">
              <a:lnSpc>
                <a:spcPts val="6214"/>
              </a:lnSpc>
              <a:buFont typeface="Arial"/>
              <a:buChar char="•"/>
            </a:pPr>
            <a:r>
              <a:rPr lang="en-US" sz="3219">
                <a:solidFill>
                  <a:srgbClr val="231F20"/>
                </a:solidFill>
                <a:latin typeface="Aileron"/>
              </a:rPr>
              <a:t>Mengetahui dan dapat melakukan immobilisasi secara total bahagian leher dan tulang belakang mangsa di tempat kejadian sebelum pemindahan ke pusat perubatan</a:t>
            </a:r>
          </a:p>
          <a:p>
            <a:pPr algn="just">
              <a:lnSpc>
                <a:spcPts val="4057"/>
              </a:lnSpc>
            </a:pPr>
            <a:endParaRPr lang="en-US" sz="3219">
              <a:solidFill>
                <a:srgbClr val="231F20"/>
              </a:solidFill>
              <a:latin typeface="Aileron"/>
            </a:endParaRPr>
          </a:p>
          <a:p>
            <a:pPr algn="just">
              <a:lnSpc>
                <a:spcPts val="4057"/>
              </a:lnSpc>
            </a:pPr>
            <a:endParaRPr lang="en-US" sz="3219">
              <a:solidFill>
                <a:srgbClr val="231F20"/>
              </a:solidFill>
              <a:latin typeface="Aileron"/>
            </a:endParaRPr>
          </a:p>
        </p:txBody>
      </p:sp>
      <p:sp>
        <p:nvSpPr>
          <p:cNvPr id="4" name="TextBox 4"/>
          <p:cNvSpPr txBox="1"/>
          <p:nvPr/>
        </p:nvSpPr>
        <p:spPr>
          <a:xfrm>
            <a:off x="1028700" y="1518065"/>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KECEDERAAN SPINAL</a:t>
            </a:r>
          </a:p>
        </p:txBody>
      </p:sp>
      <p:sp>
        <p:nvSpPr>
          <p:cNvPr id="5" name="TextBox 5"/>
          <p:cNvSpPr txBox="1"/>
          <p:nvPr/>
        </p:nvSpPr>
        <p:spPr>
          <a:xfrm>
            <a:off x="7386275" y="2341768"/>
            <a:ext cx="3371893"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OBJEKTIF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GIGITAN &amp; SENGATAN HAIWAN BERBISA</a:t>
            </a:r>
          </a:p>
        </p:txBody>
      </p:sp>
      <p:sp>
        <p:nvSpPr>
          <p:cNvPr id="4" name="Freeform 4"/>
          <p:cNvSpPr/>
          <p:nvPr/>
        </p:nvSpPr>
        <p:spPr>
          <a:xfrm>
            <a:off x="11781293" y="5586211"/>
            <a:ext cx="5963604" cy="4551603"/>
          </a:xfrm>
          <a:custGeom>
            <a:avLst/>
            <a:gdLst/>
            <a:ahLst/>
            <a:cxnLst/>
            <a:rect l="l" t="t" r="r" b="b"/>
            <a:pathLst>
              <a:path w="5963604" h="4551603">
                <a:moveTo>
                  <a:pt x="0" y="0"/>
                </a:moveTo>
                <a:lnTo>
                  <a:pt x="5963605" y="0"/>
                </a:lnTo>
                <a:lnTo>
                  <a:pt x="5963605" y="4551602"/>
                </a:lnTo>
                <a:lnTo>
                  <a:pt x="0" y="4551602"/>
                </a:lnTo>
                <a:lnTo>
                  <a:pt x="0" y="0"/>
                </a:lnTo>
                <a:close/>
              </a:path>
            </a:pathLst>
          </a:custGeom>
          <a:blipFill>
            <a:blip r:embed="rId3"/>
            <a:stretch>
              <a:fillRect l="-734" b="-7694"/>
            </a:stretch>
          </a:blipFill>
        </p:spPr>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4">
              <a:alphaModFix amt="15000"/>
            </a:blip>
            <a:stretch>
              <a:fillRect/>
            </a:stretch>
          </a:blipFill>
        </p:spPr>
      </p:sp>
      <p:sp>
        <p:nvSpPr>
          <p:cNvPr id="6" name="TextBox 6"/>
          <p:cNvSpPr txBox="1"/>
          <p:nvPr/>
        </p:nvSpPr>
        <p:spPr>
          <a:xfrm>
            <a:off x="2013356" y="3950257"/>
            <a:ext cx="14117731" cy="2357910"/>
          </a:xfrm>
          <a:prstGeom prst="rect">
            <a:avLst/>
          </a:prstGeom>
        </p:spPr>
        <p:txBody>
          <a:bodyPr lIns="0" tIns="0" rIns="0" bIns="0" rtlCol="0" anchor="t">
            <a:spAutoFit/>
          </a:bodyPr>
          <a:lstStyle/>
          <a:p>
            <a:pPr algn="just">
              <a:lnSpc>
                <a:spcPts val="4694"/>
              </a:lnSpc>
            </a:pPr>
            <a:r>
              <a:rPr lang="en-US" sz="3696">
                <a:solidFill>
                  <a:srgbClr val="231F20"/>
                </a:solidFill>
                <a:latin typeface="Aileron"/>
              </a:rPr>
              <a:t>Terdapat beberapa jenis sengatan haiwan berbisa seperti </a:t>
            </a:r>
            <a:r>
              <a:rPr lang="en-US" sz="3696">
                <a:solidFill>
                  <a:srgbClr val="231F20"/>
                </a:solidFill>
                <a:latin typeface="Aileron Bold"/>
              </a:rPr>
              <a:t>ular berbisa, labah-labah berbisa, </a:t>
            </a:r>
            <a:r>
              <a:rPr lang="en-US" sz="3696">
                <a:solidFill>
                  <a:srgbClr val="231F20"/>
                </a:solidFill>
                <a:latin typeface="Aileron"/>
              </a:rPr>
              <a:t>dan</a:t>
            </a:r>
            <a:r>
              <a:rPr lang="en-US" sz="3696">
                <a:solidFill>
                  <a:srgbClr val="231F20"/>
                </a:solidFill>
                <a:latin typeface="Aileron Bold"/>
              </a:rPr>
              <a:t> kalajengking berbisa</a:t>
            </a:r>
            <a:r>
              <a:rPr lang="en-US" sz="3696">
                <a:solidFill>
                  <a:srgbClr val="231F20"/>
                </a:solidFill>
                <a:latin typeface="Aileron"/>
              </a:rPr>
              <a:t>. Setiap jenis mempunyai </a:t>
            </a:r>
            <a:r>
              <a:rPr lang="en-US" sz="3696">
                <a:solidFill>
                  <a:srgbClr val="231F20"/>
                </a:solidFill>
                <a:latin typeface="Aileron Bold"/>
              </a:rPr>
              <a:t>ciri-ciri yang berbeza</a:t>
            </a:r>
            <a:r>
              <a:rPr lang="en-US" sz="3696">
                <a:solidFill>
                  <a:srgbClr val="231F20"/>
                </a:solidFill>
                <a:latin typeface="Aileron"/>
              </a:rPr>
              <a:t> dan </a:t>
            </a:r>
            <a:r>
              <a:rPr lang="en-US" sz="3696">
                <a:solidFill>
                  <a:srgbClr val="231F20"/>
                </a:solidFill>
                <a:latin typeface="Aileron Bold"/>
              </a:rPr>
              <a:t>memerlukan rawatan yang berbeza</a:t>
            </a:r>
            <a:r>
              <a:rPr lang="en-US" sz="3696">
                <a:solidFill>
                  <a:srgbClr val="231F20"/>
                </a:solidFill>
                <a:latin typeface="Aileron"/>
              </a:rPr>
              <a:t>.</a:t>
            </a:r>
          </a:p>
        </p:txBody>
      </p:sp>
      <p:sp>
        <p:nvSpPr>
          <p:cNvPr id="7" name="TextBox 7"/>
          <p:cNvSpPr txBox="1"/>
          <p:nvPr/>
        </p:nvSpPr>
        <p:spPr>
          <a:xfrm>
            <a:off x="7920227" y="2387980"/>
            <a:ext cx="3247369" cy="652676"/>
          </a:xfrm>
          <a:prstGeom prst="rect">
            <a:avLst/>
          </a:prstGeom>
        </p:spPr>
        <p:txBody>
          <a:bodyPr lIns="0" tIns="0" rIns="0" bIns="0" rtlCol="0" anchor="t">
            <a:spAutoFit/>
          </a:bodyPr>
          <a:lstStyle/>
          <a:p>
            <a:pPr algn="just">
              <a:lnSpc>
                <a:spcPts val="5169"/>
              </a:lnSpc>
            </a:pPr>
            <a:r>
              <a:rPr lang="en-US" sz="4102">
                <a:solidFill>
                  <a:srgbClr val="FF3131"/>
                </a:solidFill>
                <a:latin typeface="Aileron Bold"/>
              </a:rPr>
              <a:t>JENIS-JENIS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GIGITAN &amp; SENGATAN HAIWAN BERBISA</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5" name="TextBox 5"/>
          <p:cNvSpPr txBox="1"/>
          <p:nvPr/>
        </p:nvSpPr>
        <p:spPr>
          <a:xfrm>
            <a:off x="1924781" y="3738836"/>
            <a:ext cx="14293015" cy="4803264"/>
          </a:xfrm>
          <a:prstGeom prst="rect">
            <a:avLst/>
          </a:prstGeom>
        </p:spPr>
        <p:txBody>
          <a:bodyPr lIns="0" tIns="0" rIns="0" bIns="0" rtlCol="0" anchor="t">
            <a:spAutoFit/>
          </a:bodyPr>
          <a:lstStyle/>
          <a:p>
            <a:pPr marL="594523" lvl="1" indent="-297261" algn="just">
              <a:lnSpc>
                <a:spcPts val="3497"/>
              </a:lnSpc>
              <a:buFont typeface="Arial"/>
              <a:buChar char="•"/>
            </a:pPr>
            <a:r>
              <a:rPr lang="en-US" sz="2753">
                <a:solidFill>
                  <a:srgbClr val="231F20"/>
                </a:solidFill>
                <a:latin typeface="Aileron"/>
              </a:rPr>
              <a:t>Jika mengalami gigitan dan sengatan haiwan berbisa, langkah-langkah pertolongan cemas termasuk </a:t>
            </a:r>
            <a:r>
              <a:rPr lang="en-US" sz="2753">
                <a:solidFill>
                  <a:srgbClr val="231F20"/>
                </a:solidFill>
                <a:latin typeface="Aileron Bold"/>
              </a:rPr>
              <a:t>mengesan jenis gigitan dan sengatan</a:t>
            </a:r>
            <a:r>
              <a:rPr lang="en-US" sz="2753">
                <a:solidFill>
                  <a:srgbClr val="231F20"/>
                </a:solidFill>
                <a:latin typeface="Aileron"/>
              </a:rPr>
              <a:t>, </a:t>
            </a:r>
            <a:r>
              <a:rPr lang="en-US" sz="2753">
                <a:solidFill>
                  <a:srgbClr val="231F20"/>
                </a:solidFill>
                <a:latin typeface="Aileron Bold"/>
              </a:rPr>
              <a:t>menenangkan mangsa</a:t>
            </a:r>
            <a:r>
              <a:rPr lang="en-US" sz="2753">
                <a:solidFill>
                  <a:srgbClr val="231F20"/>
                </a:solidFill>
                <a:latin typeface="Aileron"/>
              </a:rPr>
              <a:t>, dan </a:t>
            </a:r>
            <a:r>
              <a:rPr lang="en-US" sz="2753">
                <a:solidFill>
                  <a:srgbClr val="231F20"/>
                </a:solidFill>
                <a:latin typeface="Aileron Bold"/>
              </a:rPr>
              <a:t>menghubungi perkhidmatan kecemasan (Talian kecemasan 999)</a:t>
            </a:r>
            <a:r>
              <a:rPr lang="en-US" sz="2753">
                <a:solidFill>
                  <a:srgbClr val="231F20"/>
                </a:solidFill>
                <a:latin typeface="Aileron"/>
              </a:rPr>
              <a:t>. </a:t>
            </a:r>
            <a:r>
              <a:rPr lang="en-US" sz="2753">
                <a:solidFill>
                  <a:srgbClr val="231F20"/>
                </a:solidFill>
                <a:latin typeface="Aileron Bold"/>
              </a:rPr>
              <a:t>Jangan cuba </a:t>
            </a:r>
            <a:r>
              <a:rPr lang="en-US" sz="2753">
                <a:solidFill>
                  <a:srgbClr val="231F20"/>
                </a:solidFill>
                <a:latin typeface="Aileron"/>
              </a:rPr>
              <a:t>untuk </a:t>
            </a:r>
            <a:r>
              <a:rPr lang="en-US" sz="2753">
                <a:solidFill>
                  <a:srgbClr val="231F20"/>
                </a:solidFill>
                <a:latin typeface="Aileron Bold"/>
              </a:rPr>
              <a:t>menghisap gigitan atau sengatan haiwan berbisa tersebut </a:t>
            </a:r>
            <a:r>
              <a:rPr lang="en-US" sz="2753">
                <a:solidFill>
                  <a:srgbClr val="231F20"/>
                </a:solidFill>
                <a:latin typeface="Aileron"/>
              </a:rPr>
              <a:t>dengan menggunakan mulut anda.</a:t>
            </a:r>
          </a:p>
          <a:p>
            <a:pPr algn="just">
              <a:lnSpc>
                <a:spcPts val="3497"/>
              </a:lnSpc>
            </a:pPr>
            <a:endParaRPr lang="en-US" sz="2753">
              <a:solidFill>
                <a:srgbClr val="231F20"/>
              </a:solidFill>
              <a:latin typeface="Aileron"/>
            </a:endParaRPr>
          </a:p>
          <a:p>
            <a:pPr marL="594523" lvl="1" indent="-297261" algn="just">
              <a:lnSpc>
                <a:spcPts val="3497"/>
              </a:lnSpc>
              <a:buFont typeface="Arial"/>
              <a:buChar char="•"/>
            </a:pPr>
            <a:r>
              <a:rPr lang="en-US" sz="2753">
                <a:solidFill>
                  <a:srgbClr val="231F20"/>
                </a:solidFill>
                <a:latin typeface="Aileron"/>
              </a:rPr>
              <a:t>Hantar mangsa ke hospital dengan kadar segera untuk mendapatkan rawatan selanjutnya. Jika ada gambar haiwan berbisa yang mengigit atau menyengat mangsa, bawa dan tunjukkan kepada doktor di hospital untuk tujuan permudahkan urusan diagnosis dan rawatan. </a:t>
            </a:r>
          </a:p>
          <a:p>
            <a:pPr algn="just">
              <a:lnSpc>
                <a:spcPts val="3497"/>
              </a:lnSpc>
            </a:pPr>
            <a:endParaRPr lang="en-US" sz="2753">
              <a:solidFill>
                <a:srgbClr val="231F20"/>
              </a:solidFill>
              <a:latin typeface="Aileron"/>
            </a:endParaRPr>
          </a:p>
        </p:txBody>
      </p:sp>
      <p:sp>
        <p:nvSpPr>
          <p:cNvPr id="6" name="TextBox 6"/>
          <p:cNvSpPr txBox="1"/>
          <p:nvPr/>
        </p:nvSpPr>
        <p:spPr>
          <a:xfrm>
            <a:off x="5326861" y="2395644"/>
            <a:ext cx="7488855"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PERTOLONGAN CEMAS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PERTOLONGAN CEMAS </a:t>
            </a:r>
            <a:r>
              <a:rPr lang="en-US" sz="4545" spc="22">
                <a:solidFill>
                  <a:srgbClr val="FF3131"/>
                </a:solidFill>
                <a:latin typeface="Playfair Display Bold"/>
              </a:rPr>
              <a:t>PATUKAN ULAR</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TextBox 6"/>
          <p:cNvSpPr txBox="1"/>
          <p:nvPr/>
        </p:nvSpPr>
        <p:spPr>
          <a:xfrm>
            <a:off x="1028700" y="2966448"/>
            <a:ext cx="12281427" cy="4633220"/>
          </a:xfrm>
          <a:prstGeom prst="rect">
            <a:avLst/>
          </a:prstGeom>
        </p:spPr>
        <p:txBody>
          <a:bodyPr lIns="0" tIns="0" rIns="0" bIns="0" rtlCol="0" anchor="t">
            <a:spAutoFit/>
          </a:bodyPr>
          <a:lstStyle/>
          <a:p>
            <a:pPr marL="725540" lvl="1" indent="-457200" algn="just">
              <a:lnSpc>
                <a:spcPts val="6214"/>
              </a:lnSpc>
              <a:buFont typeface="+mj-lt"/>
              <a:buAutoNum type="arabicPeriod"/>
            </a:pPr>
            <a:r>
              <a:rPr lang="en-US" sz="2485" dirty="0" err="1">
                <a:solidFill>
                  <a:srgbClr val="231F20"/>
                </a:solidFill>
                <a:latin typeface="Aileron"/>
              </a:rPr>
              <a:t>Tenangkan</a:t>
            </a:r>
            <a:r>
              <a:rPr lang="en-US" sz="2485" dirty="0">
                <a:solidFill>
                  <a:srgbClr val="231F20"/>
                </a:solidFill>
                <a:latin typeface="Aileron"/>
              </a:rPr>
              <a:t> </a:t>
            </a:r>
            <a:r>
              <a:rPr lang="en-US" sz="2485" dirty="0" err="1">
                <a:solidFill>
                  <a:srgbClr val="231F20"/>
                </a:solidFill>
                <a:latin typeface="Aileron"/>
              </a:rPr>
              <a:t>mangsa</a:t>
            </a:r>
            <a:r>
              <a:rPr lang="en-US" sz="2485" dirty="0">
                <a:solidFill>
                  <a:srgbClr val="231F20"/>
                </a:solidFill>
                <a:latin typeface="Aileron"/>
              </a:rPr>
              <a:t> dan </a:t>
            </a:r>
            <a:r>
              <a:rPr lang="en-US" sz="2485" dirty="0" err="1">
                <a:solidFill>
                  <a:srgbClr val="231F20"/>
                </a:solidFill>
                <a:latin typeface="Aileron"/>
              </a:rPr>
              <a:t>hubungi</a:t>
            </a:r>
            <a:r>
              <a:rPr lang="en-US" sz="2485" dirty="0">
                <a:solidFill>
                  <a:srgbClr val="231F20"/>
                </a:solidFill>
                <a:latin typeface="Aileron"/>
              </a:rPr>
              <a:t> </a:t>
            </a:r>
            <a:r>
              <a:rPr lang="en-US" sz="2485" dirty="0" err="1">
                <a:solidFill>
                  <a:srgbClr val="231F20"/>
                </a:solidFill>
                <a:latin typeface="Aileron"/>
              </a:rPr>
              <a:t>talian</a:t>
            </a:r>
            <a:r>
              <a:rPr lang="en-US" sz="2485" dirty="0">
                <a:solidFill>
                  <a:srgbClr val="231F20"/>
                </a:solidFill>
                <a:latin typeface="Aileron"/>
              </a:rPr>
              <a:t> </a:t>
            </a:r>
            <a:r>
              <a:rPr lang="en-US" sz="2485" dirty="0" err="1">
                <a:solidFill>
                  <a:srgbClr val="231F20"/>
                </a:solidFill>
                <a:latin typeface="Aileron"/>
              </a:rPr>
              <a:t>kecemasan</a:t>
            </a:r>
            <a:r>
              <a:rPr lang="en-US" sz="2485" dirty="0">
                <a:solidFill>
                  <a:srgbClr val="231F20"/>
                </a:solidFill>
                <a:latin typeface="Aileron"/>
              </a:rPr>
              <a:t> 999 </a:t>
            </a:r>
            <a:r>
              <a:rPr lang="en-US" sz="2485" dirty="0" err="1">
                <a:solidFill>
                  <a:srgbClr val="231F20"/>
                </a:solidFill>
                <a:latin typeface="Aileron"/>
              </a:rPr>
              <a:t>untuk</a:t>
            </a:r>
            <a:r>
              <a:rPr lang="en-US" sz="2485" dirty="0">
                <a:solidFill>
                  <a:srgbClr val="231F20"/>
                </a:solidFill>
                <a:latin typeface="Aileron"/>
              </a:rPr>
              <a:t> </a:t>
            </a:r>
            <a:r>
              <a:rPr lang="en-US" sz="2485" dirty="0" err="1">
                <a:solidFill>
                  <a:srgbClr val="231F20"/>
                </a:solidFill>
                <a:latin typeface="Aileron"/>
              </a:rPr>
              <a:t>dapatkan</a:t>
            </a:r>
            <a:r>
              <a:rPr lang="en-US" sz="2485" dirty="0">
                <a:solidFill>
                  <a:srgbClr val="231F20"/>
                </a:solidFill>
                <a:latin typeface="Aileron"/>
              </a:rPr>
              <a:t> </a:t>
            </a:r>
            <a:r>
              <a:rPr lang="en-US" sz="2485" dirty="0" err="1">
                <a:solidFill>
                  <a:srgbClr val="231F20"/>
                </a:solidFill>
                <a:latin typeface="Aileron"/>
              </a:rPr>
              <a:t>bantuan</a:t>
            </a:r>
            <a:r>
              <a:rPr lang="en-US" sz="2485" dirty="0">
                <a:solidFill>
                  <a:srgbClr val="231F20"/>
                </a:solidFill>
                <a:latin typeface="Aileron"/>
              </a:rPr>
              <a:t>;</a:t>
            </a:r>
          </a:p>
          <a:p>
            <a:pPr marL="725540" lvl="1" indent="-457200" algn="just">
              <a:lnSpc>
                <a:spcPts val="6214"/>
              </a:lnSpc>
              <a:buFont typeface="+mj-lt"/>
              <a:buAutoNum type="arabicPeriod"/>
            </a:pPr>
            <a:r>
              <a:rPr lang="en-US" sz="2485" dirty="0" err="1">
                <a:solidFill>
                  <a:srgbClr val="231F20"/>
                </a:solidFill>
                <a:latin typeface="Aileron"/>
              </a:rPr>
              <a:t>Baringkan</a:t>
            </a:r>
            <a:r>
              <a:rPr lang="en-US" sz="2485" dirty="0">
                <a:solidFill>
                  <a:srgbClr val="231F20"/>
                </a:solidFill>
                <a:latin typeface="Aileron"/>
              </a:rPr>
              <a:t> </a:t>
            </a:r>
            <a:r>
              <a:rPr lang="en-US" sz="2485" dirty="0" err="1">
                <a:solidFill>
                  <a:srgbClr val="231F20"/>
                </a:solidFill>
                <a:latin typeface="Aileron"/>
              </a:rPr>
              <a:t>mangsa</a:t>
            </a:r>
            <a:r>
              <a:rPr lang="en-US" sz="2485" dirty="0">
                <a:solidFill>
                  <a:srgbClr val="231F20"/>
                </a:solidFill>
                <a:latin typeface="Aileron"/>
              </a:rPr>
              <a:t> dan </a:t>
            </a:r>
            <a:r>
              <a:rPr lang="en-US" sz="2485" dirty="0" err="1">
                <a:solidFill>
                  <a:srgbClr val="231F20"/>
                </a:solidFill>
                <a:latin typeface="Aileron"/>
              </a:rPr>
              <a:t>tinggikan</a:t>
            </a:r>
            <a:r>
              <a:rPr lang="en-US" sz="2485" dirty="0">
                <a:solidFill>
                  <a:srgbClr val="231F20"/>
                </a:solidFill>
                <a:latin typeface="Aileron"/>
              </a:rPr>
              <a:t> </a:t>
            </a:r>
            <a:r>
              <a:rPr lang="en-US" sz="2485" dirty="0" err="1">
                <a:solidFill>
                  <a:srgbClr val="231F20"/>
                </a:solidFill>
                <a:latin typeface="Aileron"/>
              </a:rPr>
              <a:t>bahagian</a:t>
            </a:r>
            <a:r>
              <a:rPr lang="en-US" sz="2485" dirty="0">
                <a:solidFill>
                  <a:srgbClr val="231F20"/>
                </a:solidFill>
                <a:latin typeface="Aileron"/>
              </a:rPr>
              <a:t> </a:t>
            </a:r>
            <a:r>
              <a:rPr lang="en-US" sz="2485" dirty="0" err="1">
                <a:solidFill>
                  <a:srgbClr val="231F20"/>
                </a:solidFill>
                <a:latin typeface="Aileron"/>
              </a:rPr>
              <a:t>kepala</a:t>
            </a:r>
            <a:r>
              <a:rPr lang="en-US" sz="2485" dirty="0">
                <a:solidFill>
                  <a:srgbClr val="231F20"/>
                </a:solidFill>
                <a:latin typeface="Aileron"/>
              </a:rPr>
              <a:t> </a:t>
            </a:r>
            <a:r>
              <a:rPr lang="en-US" sz="2485" dirty="0" err="1">
                <a:solidFill>
                  <a:srgbClr val="231F20"/>
                </a:solidFill>
                <a:latin typeface="Aileron"/>
              </a:rPr>
              <a:t>serta</a:t>
            </a:r>
            <a:r>
              <a:rPr lang="en-US" sz="2485" dirty="0">
                <a:solidFill>
                  <a:srgbClr val="231F20"/>
                </a:solidFill>
                <a:latin typeface="Aileron"/>
              </a:rPr>
              <a:t> </a:t>
            </a:r>
            <a:r>
              <a:rPr lang="en-US" sz="2485" dirty="0" err="1">
                <a:solidFill>
                  <a:srgbClr val="231F20"/>
                </a:solidFill>
                <a:latin typeface="Aileron"/>
              </a:rPr>
              <a:t>kurangkanpergerakan</a:t>
            </a:r>
            <a:r>
              <a:rPr lang="en-US" sz="2485" dirty="0">
                <a:solidFill>
                  <a:srgbClr val="231F20"/>
                </a:solidFill>
                <a:latin typeface="Aileron"/>
              </a:rPr>
              <a:t>;</a:t>
            </a:r>
          </a:p>
          <a:p>
            <a:pPr marL="725540" lvl="1" indent="-457200" algn="just">
              <a:lnSpc>
                <a:spcPts val="6214"/>
              </a:lnSpc>
              <a:buFont typeface="+mj-lt"/>
              <a:buAutoNum type="arabicPeriod"/>
            </a:pPr>
            <a:r>
              <a:rPr lang="en-US" sz="2485" dirty="0" err="1">
                <a:solidFill>
                  <a:srgbClr val="231F20"/>
                </a:solidFill>
                <a:latin typeface="Aileron"/>
              </a:rPr>
              <a:t>Rendahkan</a:t>
            </a:r>
            <a:r>
              <a:rPr lang="en-US" sz="2485" dirty="0">
                <a:solidFill>
                  <a:srgbClr val="231F20"/>
                </a:solidFill>
                <a:latin typeface="Aileron"/>
              </a:rPr>
              <a:t> </a:t>
            </a:r>
            <a:r>
              <a:rPr lang="en-US" sz="2485" dirty="0" err="1">
                <a:solidFill>
                  <a:srgbClr val="231F20"/>
                </a:solidFill>
                <a:latin typeface="Aileron"/>
              </a:rPr>
              <a:t>anggota</a:t>
            </a:r>
            <a:r>
              <a:rPr lang="en-US" sz="2485" dirty="0">
                <a:solidFill>
                  <a:srgbClr val="231F20"/>
                </a:solidFill>
                <a:latin typeface="Aileron"/>
              </a:rPr>
              <a:t> </a:t>
            </a:r>
            <a:r>
              <a:rPr lang="en-US" sz="2485" dirty="0" err="1">
                <a:solidFill>
                  <a:srgbClr val="231F20"/>
                </a:solidFill>
                <a:latin typeface="Aileron"/>
              </a:rPr>
              <a:t>tubuh</a:t>
            </a:r>
            <a:r>
              <a:rPr lang="en-US" sz="2485" dirty="0">
                <a:solidFill>
                  <a:srgbClr val="231F20"/>
                </a:solidFill>
                <a:latin typeface="Aileron"/>
              </a:rPr>
              <a:t> yang </a:t>
            </a:r>
            <a:r>
              <a:rPr lang="en-US" sz="2485" dirty="0" err="1">
                <a:solidFill>
                  <a:srgbClr val="231F20"/>
                </a:solidFill>
                <a:latin typeface="Aileron"/>
              </a:rPr>
              <a:t>dipatuk</a:t>
            </a:r>
            <a:r>
              <a:rPr lang="en-US" sz="2485" dirty="0">
                <a:solidFill>
                  <a:srgbClr val="231F20"/>
                </a:solidFill>
                <a:latin typeface="Aileron"/>
              </a:rPr>
              <a:t> </a:t>
            </a:r>
            <a:r>
              <a:rPr lang="en-US" sz="2485" dirty="0" err="1">
                <a:solidFill>
                  <a:srgbClr val="231F20"/>
                </a:solidFill>
                <a:latin typeface="Aileron"/>
              </a:rPr>
              <a:t>ular</a:t>
            </a:r>
            <a:r>
              <a:rPr lang="en-US" sz="2485" dirty="0">
                <a:solidFill>
                  <a:srgbClr val="231F20"/>
                </a:solidFill>
                <a:latin typeface="Aileron"/>
              </a:rPr>
              <a:t>;</a:t>
            </a:r>
          </a:p>
          <a:p>
            <a:pPr marL="725540" lvl="1" indent="-457200" algn="just">
              <a:lnSpc>
                <a:spcPts val="6214"/>
              </a:lnSpc>
              <a:buFont typeface="+mj-lt"/>
              <a:buAutoNum type="arabicPeriod"/>
            </a:pPr>
            <a:r>
              <a:rPr lang="en-US" sz="2485" dirty="0" err="1">
                <a:solidFill>
                  <a:srgbClr val="231F20"/>
                </a:solidFill>
                <a:latin typeface="Aileron"/>
              </a:rPr>
              <a:t>Bersihkan</a:t>
            </a:r>
            <a:r>
              <a:rPr lang="en-US" sz="2485" dirty="0">
                <a:solidFill>
                  <a:srgbClr val="231F20"/>
                </a:solidFill>
                <a:latin typeface="Aileron"/>
              </a:rPr>
              <a:t> </a:t>
            </a:r>
            <a:r>
              <a:rPr lang="en-US" sz="2485" dirty="0" err="1">
                <a:solidFill>
                  <a:srgbClr val="231F20"/>
                </a:solidFill>
                <a:latin typeface="Aileron"/>
              </a:rPr>
              <a:t>tempat</a:t>
            </a:r>
            <a:r>
              <a:rPr lang="en-US" sz="2485" dirty="0">
                <a:solidFill>
                  <a:srgbClr val="231F20"/>
                </a:solidFill>
                <a:latin typeface="Aileron"/>
              </a:rPr>
              <a:t> </a:t>
            </a:r>
            <a:r>
              <a:rPr lang="en-US" sz="2485" dirty="0" err="1">
                <a:solidFill>
                  <a:srgbClr val="231F20"/>
                </a:solidFill>
                <a:latin typeface="Aileron"/>
              </a:rPr>
              <a:t>luka</a:t>
            </a:r>
            <a:r>
              <a:rPr lang="en-US" sz="2485" dirty="0">
                <a:solidFill>
                  <a:srgbClr val="231F20"/>
                </a:solidFill>
                <a:latin typeface="Aileron"/>
              </a:rPr>
              <a:t>;</a:t>
            </a:r>
          </a:p>
          <a:p>
            <a:pPr marL="725540" lvl="1" indent="-457200" algn="just">
              <a:lnSpc>
                <a:spcPts val="6214"/>
              </a:lnSpc>
              <a:buFont typeface="+mj-lt"/>
              <a:buAutoNum type="arabicPeriod"/>
            </a:pPr>
            <a:r>
              <a:rPr lang="en-US" sz="2485" dirty="0" err="1">
                <a:solidFill>
                  <a:srgbClr val="231F20"/>
                </a:solidFill>
                <a:latin typeface="Aileron"/>
              </a:rPr>
              <a:t>Balut</a:t>
            </a:r>
            <a:r>
              <a:rPr lang="en-US" sz="2485" dirty="0">
                <a:solidFill>
                  <a:srgbClr val="231F20"/>
                </a:solidFill>
                <a:latin typeface="Aileron"/>
              </a:rPr>
              <a:t> </a:t>
            </a:r>
            <a:r>
              <a:rPr lang="en-US" sz="2485" dirty="0" err="1">
                <a:solidFill>
                  <a:srgbClr val="231F20"/>
                </a:solidFill>
                <a:latin typeface="Aileron"/>
              </a:rPr>
              <a:t>dengan</a:t>
            </a:r>
            <a:r>
              <a:rPr lang="en-US" sz="2485" dirty="0">
                <a:solidFill>
                  <a:srgbClr val="231F20"/>
                </a:solidFill>
                <a:latin typeface="Aileron"/>
              </a:rPr>
              <a:t> </a:t>
            </a:r>
            <a:r>
              <a:rPr lang="en-US" sz="2485" dirty="0" err="1">
                <a:solidFill>
                  <a:srgbClr val="231F20"/>
                </a:solidFill>
                <a:latin typeface="Aileron"/>
              </a:rPr>
              <a:t>menggunakan</a:t>
            </a:r>
            <a:r>
              <a:rPr lang="en-US" sz="2485" dirty="0">
                <a:solidFill>
                  <a:srgbClr val="231F20"/>
                </a:solidFill>
                <a:latin typeface="Aileron"/>
              </a:rPr>
              <a:t> </a:t>
            </a:r>
            <a:r>
              <a:rPr lang="en-US" sz="2485" dirty="0" err="1">
                <a:solidFill>
                  <a:srgbClr val="231F20"/>
                </a:solidFill>
                <a:latin typeface="Aileron"/>
              </a:rPr>
              <a:t>teknik</a:t>
            </a:r>
            <a:r>
              <a:rPr lang="en-US" sz="2485" dirty="0" err="1">
                <a:solidFill>
                  <a:srgbClr val="231F20"/>
                </a:solidFill>
                <a:latin typeface="Aileron Italics"/>
              </a:rPr>
              <a:t>“Pressure</a:t>
            </a:r>
            <a:r>
              <a:rPr lang="en-US" sz="2485" dirty="0">
                <a:solidFill>
                  <a:srgbClr val="231F20"/>
                </a:solidFill>
                <a:latin typeface="Aileron Italics"/>
              </a:rPr>
              <a:t> </a:t>
            </a:r>
            <a:r>
              <a:rPr lang="en-US" sz="2485" dirty="0" err="1">
                <a:solidFill>
                  <a:srgbClr val="231F20"/>
                </a:solidFill>
                <a:latin typeface="Aileron Italics"/>
              </a:rPr>
              <a:t>Immobilazation</a:t>
            </a:r>
            <a:r>
              <a:rPr lang="en-US" sz="2485" dirty="0">
                <a:solidFill>
                  <a:srgbClr val="231F20"/>
                </a:solidFill>
                <a:latin typeface="Aileron Italics"/>
              </a:rPr>
              <a:t>”;</a:t>
            </a:r>
          </a:p>
          <a:p>
            <a:pPr marL="725540" lvl="1" indent="-457200" algn="just">
              <a:lnSpc>
                <a:spcPts val="6214"/>
              </a:lnSpc>
              <a:buFont typeface="+mj-lt"/>
              <a:buAutoNum type="arabicPeriod"/>
            </a:pPr>
            <a:r>
              <a:rPr lang="en-US" sz="2485" dirty="0" err="1">
                <a:solidFill>
                  <a:srgbClr val="231F20"/>
                </a:solidFill>
                <a:latin typeface="Aileron"/>
              </a:rPr>
              <a:t>Hantar</a:t>
            </a:r>
            <a:r>
              <a:rPr lang="en-US" sz="2485" dirty="0">
                <a:solidFill>
                  <a:srgbClr val="231F20"/>
                </a:solidFill>
                <a:latin typeface="Aileron"/>
              </a:rPr>
              <a:t> </a:t>
            </a:r>
            <a:r>
              <a:rPr lang="en-US" sz="2485" dirty="0" err="1">
                <a:solidFill>
                  <a:srgbClr val="231F20"/>
                </a:solidFill>
                <a:latin typeface="Aileron"/>
              </a:rPr>
              <a:t>mangsa</a:t>
            </a:r>
            <a:r>
              <a:rPr lang="en-US" sz="2485" dirty="0">
                <a:solidFill>
                  <a:srgbClr val="231F20"/>
                </a:solidFill>
                <a:latin typeface="Aileron"/>
              </a:rPr>
              <a:t> </a:t>
            </a:r>
            <a:r>
              <a:rPr lang="en-US" sz="2485" dirty="0" err="1">
                <a:solidFill>
                  <a:srgbClr val="231F20"/>
                </a:solidFill>
                <a:latin typeface="Aileron"/>
              </a:rPr>
              <a:t>ke</a:t>
            </a:r>
            <a:r>
              <a:rPr lang="en-US" sz="2485" dirty="0">
                <a:solidFill>
                  <a:srgbClr val="231F20"/>
                </a:solidFill>
                <a:latin typeface="Aileron"/>
              </a:rPr>
              <a:t> hospital </a:t>
            </a:r>
            <a:r>
              <a:rPr lang="en-US" sz="2485" dirty="0" err="1">
                <a:solidFill>
                  <a:srgbClr val="231F20"/>
                </a:solidFill>
                <a:latin typeface="Aileron"/>
              </a:rPr>
              <a:t>dengan</a:t>
            </a:r>
            <a:r>
              <a:rPr lang="en-US" sz="2485" dirty="0">
                <a:solidFill>
                  <a:srgbClr val="231F20"/>
                </a:solidFill>
                <a:latin typeface="Aileron"/>
              </a:rPr>
              <a:t> </a:t>
            </a:r>
            <a:r>
              <a:rPr lang="en-US" sz="2485" dirty="0" err="1">
                <a:solidFill>
                  <a:srgbClr val="231F20"/>
                </a:solidFill>
                <a:latin typeface="Aileron"/>
              </a:rPr>
              <a:t>kadar</a:t>
            </a:r>
            <a:r>
              <a:rPr lang="en-US" sz="2485" dirty="0">
                <a:solidFill>
                  <a:srgbClr val="231F20"/>
                </a:solidFill>
                <a:latin typeface="Aileron"/>
              </a:rPr>
              <a:t> </a:t>
            </a:r>
            <a:r>
              <a:rPr lang="en-US" sz="2485" dirty="0" err="1">
                <a:solidFill>
                  <a:srgbClr val="231F20"/>
                </a:solidFill>
                <a:latin typeface="Aileron"/>
              </a:rPr>
              <a:t>segera</a:t>
            </a:r>
            <a:r>
              <a:rPr lang="en-US" sz="2485" dirty="0">
                <a:solidFill>
                  <a:srgbClr val="231F20"/>
                </a:solidFill>
                <a:latin typeface="Aileron"/>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PERTOLONGAN CEMAS </a:t>
            </a:r>
            <a:r>
              <a:rPr lang="en-US" sz="4545" spc="22">
                <a:solidFill>
                  <a:srgbClr val="FF3131"/>
                </a:solidFill>
                <a:latin typeface="Playfair Display Bold"/>
              </a:rPr>
              <a:t>SENGATAN OBOR – OBOR </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5" name="TextBox 5"/>
          <p:cNvSpPr txBox="1"/>
          <p:nvPr/>
        </p:nvSpPr>
        <p:spPr>
          <a:xfrm>
            <a:off x="1273885" y="3058708"/>
            <a:ext cx="11515984" cy="4896212"/>
          </a:xfrm>
          <a:prstGeom prst="rect">
            <a:avLst/>
          </a:prstGeom>
        </p:spPr>
        <p:txBody>
          <a:bodyPr lIns="0" tIns="0" rIns="0" bIns="0" rtlCol="0" anchor="t">
            <a:spAutoFit/>
          </a:bodyPr>
          <a:lstStyle/>
          <a:p>
            <a:pPr marL="717837" lvl="1" indent="-457200" algn="just">
              <a:lnSpc>
                <a:spcPts val="3452"/>
              </a:lnSpc>
              <a:buFont typeface="+mj-lt"/>
              <a:buAutoNum type="arabicPeriod"/>
            </a:pPr>
            <a:r>
              <a:rPr lang="en-US" sz="2414" dirty="0" err="1">
                <a:solidFill>
                  <a:srgbClr val="231F20"/>
                </a:solidFill>
                <a:latin typeface="Aileron"/>
              </a:rPr>
              <a:t>Tenangkan</a:t>
            </a:r>
            <a:r>
              <a:rPr lang="en-US" sz="2414" dirty="0">
                <a:solidFill>
                  <a:srgbClr val="231F20"/>
                </a:solidFill>
                <a:latin typeface="Aileron"/>
              </a:rPr>
              <a:t> </a:t>
            </a:r>
            <a:r>
              <a:rPr lang="en-US" sz="2414" dirty="0" err="1">
                <a:solidFill>
                  <a:srgbClr val="231F20"/>
                </a:solidFill>
                <a:latin typeface="Aileron"/>
              </a:rPr>
              <a:t>mangsa</a:t>
            </a:r>
            <a:r>
              <a:rPr lang="en-US" sz="2414" dirty="0">
                <a:solidFill>
                  <a:srgbClr val="231F20"/>
                </a:solidFill>
                <a:latin typeface="Aileron"/>
              </a:rPr>
              <a:t> dan </a:t>
            </a:r>
            <a:r>
              <a:rPr lang="en-US" sz="2414" dirty="0" err="1">
                <a:solidFill>
                  <a:srgbClr val="231F20"/>
                </a:solidFill>
                <a:latin typeface="Aileron"/>
              </a:rPr>
              <a:t>hubungi</a:t>
            </a:r>
            <a:r>
              <a:rPr lang="en-US" sz="2414" dirty="0">
                <a:solidFill>
                  <a:srgbClr val="231F20"/>
                </a:solidFill>
                <a:latin typeface="Aileron"/>
              </a:rPr>
              <a:t> </a:t>
            </a:r>
            <a:r>
              <a:rPr lang="en-US" sz="2414" dirty="0" err="1">
                <a:solidFill>
                  <a:srgbClr val="231F20"/>
                </a:solidFill>
                <a:latin typeface="Aileron"/>
              </a:rPr>
              <a:t>talian</a:t>
            </a:r>
            <a:r>
              <a:rPr lang="en-US" sz="2414" dirty="0">
                <a:solidFill>
                  <a:srgbClr val="231F20"/>
                </a:solidFill>
                <a:latin typeface="Aileron"/>
              </a:rPr>
              <a:t> </a:t>
            </a:r>
            <a:r>
              <a:rPr lang="en-US" sz="2414" dirty="0" err="1">
                <a:solidFill>
                  <a:srgbClr val="231F20"/>
                </a:solidFill>
                <a:latin typeface="Aileron"/>
              </a:rPr>
              <a:t>kecemasan</a:t>
            </a:r>
            <a:r>
              <a:rPr lang="en-US" sz="2414" dirty="0">
                <a:solidFill>
                  <a:srgbClr val="231F20"/>
                </a:solidFill>
                <a:latin typeface="Aileron"/>
              </a:rPr>
              <a:t> 999 </a:t>
            </a:r>
            <a:r>
              <a:rPr lang="en-US" sz="2414" dirty="0" err="1">
                <a:solidFill>
                  <a:srgbClr val="231F20"/>
                </a:solidFill>
                <a:latin typeface="Aileron"/>
              </a:rPr>
              <a:t>untuk</a:t>
            </a:r>
            <a:r>
              <a:rPr lang="en-US" sz="2414" dirty="0">
                <a:solidFill>
                  <a:srgbClr val="231F20"/>
                </a:solidFill>
                <a:latin typeface="Aileron"/>
              </a:rPr>
              <a:t> </a:t>
            </a:r>
            <a:r>
              <a:rPr lang="en-US" sz="2414" dirty="0" err="1">
                <a:solidFill>
                  <a:srgbClr val="231F20"/>
                </a:solidFill>
                <a:latin typeface="Aileron"/>
              </a:rPr>
              <a:t>dapatkan</a:t>
            </a:r>
            <a:r>
              <a:rPr lang="en-US" sz="2414" dirty="0">
                <a:solidFill>
                  <a:srgbClr val="231F20"/>
                </a:solidFill>
                <a:latin typeface="Aileron"/>
              </a:rPr>
              <a:t> </a:t>
            </a:r>
            <a:r>
              <a:rPr lang="en-US" sz="2414" dirty="0" err="1">
                <a:solidFill>
                  <a:srgbClr val="231F20"/>
                </a:solidFill>
                <a:latin typeface="Aileron"/>
              </a:rPr>
              <a:t>bantuan</a:t>
            </a:r>
            <a:r>
              <a:rPr lang="en-US" sz="2414" dirty="0">
                <a:solidFill>
                  <a:srgbClr val="231F20"/>
                </a:solidFill>
                <a:latin typeface="Aileron"/>
              </a:rPr>
              <a:t>.</a:t>
            </a:r>
          </a:p>
          <a:p>
            <a:pPr marL="717837" lvl="1" indent="-457200" algn="just">
              <a:lnSpc>
                <a:spcPts val="3452"/>
              </a:lnSpc>
              <a:buFont typeface="+mj-lt"/>
              <a:buAutoNum type="arabicPeriod"/>
            </a:pPr>
            <a:endParaRPr lang="en-US" sz="2414" dirty="0">
              <a:solidFill>
                <a:srgbClr val="231F20"/>
              </a:solidFill>
              <a:latin typeface="Aileron"/>
            </a:endParaRPr>
          </a:p>
          <a:p>
            <a:pPr marL="717837" lvl="1" indent="-457200" algn="just">
              <a:lnSpc>
                <a:spcPts val="3452"/>
              </a:lnSpc>
              <a:buFont typeface="+mj-lt"/>
              <a:buAutoNum type="arabicPeriod"/>
            </a:pPr>
            <a:r>
              <a:rPr lang="en-US" sz="2414" dirty="0" err="1">
                <a:solidFill>
                  <a:srgbClr val="231F20"/>
                </a:solidFill>
                <a:latin typeface="Aileron"/>
              </a:rPr>
              <a:t>Curahkan</a:t>
            </a:r>
            <a:r>
              <a:rPr lang="en-US" sz="2414" dirty="0">
                <a:solidFill>
                  <a:srgbClr val="231F20"/>
                </a:solidFill>
                <a:latin typeface="Aileron"/>
              </a:rPr>
              <a:t> </a:t>
            </a:r>
            <a:r>
              <a:rPr lang="en-US" sz="2414" dirty="0" err="1">
                <a:solidFill>
                  <a:srgbClr val="231F20"/>
                </a:solidFill>
                <a:latin typeface="Aileron"/>
              </a:rPr>
              <a:t>cuka</a:t>
            </a:r>
            <a:r>
              <a:rPr lang="en-US" sz="2414" dirty="0">
                <a:solidFill>
                  <a:srgbClr val="231F20"/>
                </a:solidFill>
                <a:latin typeface="Aileron"/>
              </a:rPr>
              <a:t> </a:t>
            </a:r>
            <a:r>
              <a:rPr lang="en-US" sz="2414" dirty="0" err="1">
                <a:solidFill>
                  <a:srgbClr val="231F20"/>
                </a:solidFill>
                <a:latin typeface="Aileron"/>
              </a:rPr>
              <a:t>makan</a:t>
            </a:r>
            <a:r>
              <a:rPr lang="en-US" sz="2414" dirty="0">
                <a:solidFill>
                  <a:srgbClr val="231F20"/>
                </a:solidFill>
                <a:latin typeface="Aileron"/>
              </a:rPr>
              <a:t> </a:t>
            </a:r>
            <a:r>
              <a:rPr lang="en-US" sz="2414" dirty="0" err="1">
                <a:solidFill>
                  <a:srgbClr val="231F20"/>
                </a:solidFill>
                <a:latin typeface="Aileron"/>
              </a:rPr>
              <a:t>diatas</a:t>
            </a:r>
            <a:r>
              <a:rPr lang="en-US" sz="2414" dirty="0">
                <a:solidFill>
                  <a:srgbClr val="231F20"/>
                </a:solidFill>
                <a:latin typeface="Aileron"/>
              </a:rPr>
              <a:t> </a:t>
            </a:r>
            <a:r>
              <a:rPr lang="en-US" sz="2414" dirty="0" err="1">
                <a:solidFill>
                  <a:srgbClr val="231F20"/>
                </a:solidFill>
                <a:latin typeface="Aileron"/>
              </a:rPr>
              <a:t>kulit</a:t>
            </a:r>
            <a:r>
              <a:rPr lang="en-US" sz="2414" dirty="0">
                <a:solidFill>
                  <a:srgbClr val="231F20"/>
                </a:solidFill>
                <a:latin typeface="Aileron"/>
              </a:rPr>
              <a:t> yang </a:t>
            </a:r>
            <a:r>
              <a:rPr lang="en-US" sz="2414" dirty="0" err="1">
                <a:solidFill>
                  <a:srgbClr val="231F20"/>
                </a:solidFill>
                <a:latin typeface="Aileron"/>
              </a:rPr>
              <a:t>terkena</a:t>
            </a:r>
            <a:r>
              <a:rPr lang="en-US" sz="2414" dirty="0">
                <a:solidFill>
                  <a:srgbClr val="231F20"/>
                </a:solidFill>
                <a:latin typeface="Aileron"/>
              </a:rPr>
              <a:t> </a:t>
            </a:r>
            <a:r>
              <a:rPr lang="en-US" sz="2414" dirty="0" err="1">
                <a:solidFill>
                  <a:srgbClr val="231F20"/>
                </a:solidFill>
                <a:latin typeface="Aileron"/>
              </a:rPr>
              <a:t>sengatan</a:t>
            </a:r>
            <a:r>
              <a:rPr lang="en-US" sz="2414" dirty="0">
                <a:solidFill>
                  <a:srgbClr val="231F20"/>
                </a:solidFill>
                <a:latin typeface="Aileron"/>
              </a:rPr>
              <a:t> </a:t>
            </a:r>
            <a:r>
              <a:rPr lang="en-US" sz="2414" dirty="0" err="1">
                <a:solidFill>
                  <a:srgbClr val="231F20"/>
                </a:solidFill>
                <a:latin typeface="Aileron"/>
              </a:rPr>
              <a:t>obor</a:t>
            </a:r>
            <a:r>
              <a:rPr lang="en-US" sz="2414" dirty="0">
                <a:solidFill>
                  <a:srgbClr val="231F20"/>
                </a:solidFill>
                <a:latin typeface="Aileron"/>
              </a:rPr>
              <a:t> – </a:t>
            </a:r>
            <a:r>
              <a:rPr lang="en-US" sz="2414" dirty="0" err="1">
                <a:solidFill>
                  <a:srgbClr val="231F20"/>
                </a:solidFill>
                <a:latin typeface="Aileron"/>
              </a:rPr>
              <a:t>obor</a:t>
            </a:r>
            <a:r>
              <a:rPr lang="en-US" sz="2414" dirty="0">
                <a:solidFill>
                  <a:srgbClr val="231F20"/>
                </a:solidFill>
                <a:latin typeface="Aileron"/>
              </a:rPr>
              <a:t> dan </a:t>
            </a:r>
            <a:r>
              <a:rPr lang="en-US" sz="2414" dirty="0" err="1">
                <a:solidFill>
                  <a:srgbClr val="231F20"/>
                </a:solidFill>
                <a:latin typeface="Aileron"/>
              </a:rPr>
              <a:t>biarkan</a:t>
            </a:r>
            <a:r>
              <a:rPr lang="en-US" sz="2414" dirty="0">
                <a:solidFill>
                  <a:srgbClr val="231F20"/>
                </a:solidFill>
                <a:latin typeface="Aileron"/>
              </a:rPr>
              <a:t> </a:t>
            </a:r>
            <a:r>
              <a:rPr lang="en-US" sz="2414" dirty="0" err="1">
                <a:solidFill>
                  <a:srgbClr val="231F20"/>
                </a:solidFill>
                <a:latin typeface="Aileron"/>
              </a:rPr>
              <a:t>diserap</a:t>
            </a:r>
            <a:r>
              <a:rPr lang="en-US" sz="2414" dirty="0">
                <a:solidFill>
                  <a:srgbClr val="231F20"/>
                </a:solidFill>
                <a:latin typeface="Aileron"/>
              </a:rPr>
              <a:t> </a:t>
            </a:r>
            <a:r>
              <a:rPr lang="en-US" sz="2414" dirty="0" err="1">
                <a:solidFill>
                  <a:srgbClr val="231F20"/>
                </a:solidFill>
                <a:latin typeface="Aileron"/>
              </a:rPr>
              <a:t>selama</a:t>
            </a:r>
            <a:r>
              <a:rPr lang="en-US" sz="2414" dirty="0">
                <a:solidFill>
                  <a:srgbClr val="231F20"/>
                </a:solidFill>
                <a:latin typeface="Aileron"/>
              </a:rPr>
              <a:t> 30 </a:t>
            </a:r>
            <a:r>
              <a:rPr lang="en-US" sz="2414" dirty="0" err="1">
                <a:solidFill>
                  <a:srgbClr val="231F20"/>
                </a:solidFill>
                <a:latin typeface="Aileron"/>
              </a:rPr>
              <a:t>minit</a:t>
            </a:r>
            <a:r>
              <a:rPr lang="en-US" sz="2414" dirty="0">
                <a:solidFill>
                  <a:srgbClr val="231F20"/>
                </a:solidFill>
                <a:latin typeface="Aileron"/>
              </a:rPr>
              <a:t>.</a:t>
            </a:r>
          </a:p>
          <a:p>
            <a:pPr marL="717837" lvl="1" indent="-457200" algn="just">
              <a:lnSpc>
                <a:spcPts val="3452"/>
              </a:lnSpc>
              <a:buFont typeface="+mj-lt"/>
              <a:buAutoNum type="arabicPeriod"/>
            </a:pPr>
            <a:endParaRPr lang="en-US" sz="2414" dirty="0">
              <a:solidFill>
                <a:srgbClr val="231F20"/>
              </a:solidFill>
              <a:latin typeface="Aileron"/>
            </a:endParaRPr>
          </a:p>
          <a:p>
            <a:pPr marL="717837" lvl="1" indent="-457200" algn="just">
              <a:lnSpc>
                <a:spcPts val="3452"/>
              </a:lnSpc>
              <a:buFont typeface="+mj-lt"/>
              <a:buAutoNum type="arabicPeriod"/>
            </a:pPr>
            <a:r>
              <a:rPr lang="en-US" sz="2414" dirty="0" err="1">
                <a:solidFill>
                  <a:srgbClr val="231F20"/>
                </a:solidFill>
                <a:latin typeface="Aileron"/>
              </a:rPr>
              <a:t>Buang</a:t>
            </a:r>
            <a:r>
              <a:rPr lang="en-US" sz="2414" dirty="0">
                <a:solidFill>
                  <a:srgbClr val="231F20"/>
                </a:solidFill>
                <a:latin typeface="Aileron"/>
              </a:rPr>
              <a:t> </a:t>
            </a:r>
            <a:r>
              <a:rPr lang="en-US" sz="2414" dirty="0" err="1">
                <a:solidFill>
                  <a:srgbClr val="231F20"/>
                </a:solidFill>
                <a:latin typeface="Aileron"/>
              </a:rPr>
              <a:t>sesungut</a:t>
            </a:r>
            <a:r>
              <a:rPr lang="en-US" sz="2414" dirty="0">
                <a:solidFill>
                  <a:srgbClr val="231F20"/>
                </a:solidFill>
                <a:latin typeface="Aileron"/>
              </a:rPr>
              <a:t> </a:t>
            </a:r>
            <a:r>
              <a:rPr lang="en-US" sz="2414" dirty="0" err="1">
                <a:solidFill>
                  <a:srgbClr val="231F20"/>
                </a:solidFill>
                <a:latin typeface="Aileron"/>
              </a:rPr>
              <a:t>obor</a:t>
            </a:r>
            <a:r>
              <a:rPr lang="en-US" sz="2414" dirty="0">
                <a:solidFill>
                  <a:srgbClr val="231F20"/>
                </a:solidFill>
                <a:latin typeface="Aileron"/>
              </a:rPr>
              <a:t> – </a:t>
            </a:r>
            <a:r>
              <a:rPr lang="en-US" sz="2414" dirty="0" err="1">
                <a:solidFill>
                  <a:srgbClr val="231F20"/>
                </a:solidFill>
                <a:latin typeface="Aileron"/>
              </a:rPr>
              <a:t>obor</a:t>
            </a:r>
            <a:r>
              <a:rPr lang="en-US" sz="2414" dirty="0">
                <a:solidFill>
                  <a:srgbClr val="231F20"/>
                </a:solidFill>
                <a:latin typeface="Aileron"/>
              </a:rPr>
              <a:t> yang </a:t>
            </a:r>
            <a:r>
              <a:rPr lang="en-US" sz="2414" dirty="0" err="1">
                <a:solidFill>
                  <a:srgbClr val="231F20"/>
                </a:solidFill>
                <a:latin typeface="Aileron"/>
              </a:rPr>
              <a:t>masih</a:t>
            </a:r>
            <a:r>
              <a:rPr lang="en-US" sz="2414" dirty="0">
                <a:solidFill>
                  <a:srgbClr val="231F20"/>
                </a:solidFill>
                <a:latin typeface="Aileron"/>
              </a:rPr>
              <a:t> </a:t>
            </a:r>
            <a:r>
              <a:rPr lang="en-US" sz="2414" dirty="0" err="1">
                <a:solidFill>
                  <a:srgbClr val="231F20"/>
                </a:solidFill>
                <a:latin typeface="Aileron"/>
              </a:rPr>
              <a:t>ada</a:t>
            </a:r>
            <a:r>
              <a:rPr lang="en-US" sz="2414" dirty="0">
                <a:solidFill>
                  <a:srgbClr val="231F20"/>
                </a:solidFill>
                <a:latin typeface="Aileron"/>
              </a:rPr>
              <a:t> pada </a:t>
            </a:r>
            <a:r>
              <a:rPr lang="en-US" sz="2414" dirty="0" err="1">
                <a:solidFill>
                  <a:srgbClr val="231F20"/>
                </a:solidFill>
                <a:latin typeface="Aileron"/>
              </a:rPr>
              <a:t>kulit</a:t>
            </a:r>
            <a:r>
              <a:rPr lang="en-US" sz="2414" dirty="0">
                <a:solidFill>
                  <a:srgbClr val="231F20"/>
                </a:solidFill>
                <a:latin typeface="Aileron"/>
              </a:rPr>
              <a:t> yang </a:t>
            </a:r>
            <a:r>
              <a:rPr lang="en-US" sz="2414" dirty="0" err="1">
                <a:solidFill>
                  <a:srgbClr val="231F20"/>
                </a:solidFill>
                <a:latin typeface="Aileron"/>
              </a:rPr>
              <a:t>terkena</a:t>
            </a:r>
            <a:r>
              <a:rPr lang="en-US" sz="2414" dirty="0">
                <a:solidFill>
                  <a:srgbClr val="231F20"/>
                </a:solidFill>
                <a:latin typeface="Aileron"/>
              </a:rPr>
              <a:t> </a:t>
            </a:r>
            <a:r>
              <a:rPr lang="en-US" sz="2414" dirty="0" err="1">
                <a:solidFill>
                  <a:srgbClr val="231F20"/>
                </a:solidFill>
                <a:latin typeface="Aileron"/>
              </a:rPr>
              <a:t>sengatan</a:t>
            </a:r>
            <a:r>
              <a:rPr lang="en-US" sz="2414" dirty="0">
                <a:solidFill>
                  <a:srgbClr val="231F20"/>
                </a:solidFill>
                <a:latin typeface="Aileron"/>
              </a:rPr>
              <a:t> </a:t>
            </a:r>
            <a:r>
              <a:rPr lang="en-US" sz="2414" dirty="0" err="1">
                <a:solidFill>
                  <a:srgbClr val="231F20"/>
                </a:solidFill>
                <a:latin typeface="Aileron"/>
              </a:rPr>
              <a:t>dengan</a:t>
            </a:r>
            <a:r>
              <a:rPr lang="en-US" sz="2414" dirty="0">
                <a:solidFill>
                  <a:srgbClr val="231F20"/>
                </a:solidFill>
                <a:latin typeface="Aileron"/>
              </a:rPr>
              <a:t> </a:t>
            </a:r>
            <a:r>
              <a:rPr lang="en-US" sz="2414" dirty="0" err="1">
                <a:solidFill>
                  <a:srgbClr val="231F20"/>
                </a:solidFill>
                <a:latin typeface="Aileron"/>
              </a:rPr>
              <a:t>menggunakan</a:t>
            </a:r>
            <a:r>
              <a:rPr lang="en-US" sz="2414" dirty="0">
                <a:solidFill>
                  <a:srgbClr val="231F20"/>
                </a:solidFill>
                <a:latin typeface="Aileron"/>
              </a:rPr>
              <a:t> </a:t>
            </a:r>
            <a:r>
              <a:rPr lang="en-US" sz="2414" dirty="0" err="1">
                <a:solidFill>
                  <a:srgbClr val="231F20"/>
                </a:solidFill>
                <a:latin typeface="Aileron"/>
              </a:rPr>
              <a:t>penyepit</a:t>
            </a:r>
            <a:r>
              <a:rPr lang="en-US" sz="2414" dirty="0">
                <a:solidFill>
                  <a:srgbClr val="231F20"/>
                </a:solidFill>
                <a:latin typeface="Aileron"/>
              </a:rPr>
              <a:t> </a:t>
            </a:r>
            <a:r>
              <a:rPr lang="en-US" sz="2414" dirty="0" err="1">
                <a:solidFill>
                  <a:srgbClr val="231F20"/>
                </a:solidFill>
                <a:latin typeface="Aileron"/>
              </a:rPr>
              <a:t>atau</a:t>
            </a:r>
            <a:r>
              <a:rPr lang="en-US" sz="2414" dirty="0">
                <a:solidFill>
                  <a:srgbClr val="231F20"/>
                </a:solidFill>
                <a:latin typeface="Aileron"/>
              </a:rPr>
              <a:t> </a:t>
            </a:r>
            <a:r>
              <a:rPr lang="en-US" sz="2414" dirty="0" err="1">
                <a:solidFill>
                  <a:srgbClr val="231F20"/>
                </a:solidFill>
                <a:latin typeface="Aileron"/>
              </a:rPr>
              <a:t>sarung</a:t>
            </a:r>
            <a:r>
              <a:rPr lang="en-US" sz="2414" dirty="0">
                <a:solidFill>
                  <a:srgbClr val="231F20"/>
                </a:solidFill>
                <a:latin typeface="Aileron"/>
              </a:rPr>
              <a:t> </a:t>
            </a:r>
            <a:r>
              <a:rPr lang="en-US" sz="2414" dirty="0" err="1">
                <a:solidFill>
                  <a:srgbClr val="231F20"/>
                </a:solidFill>
                <a:latin typeface="Aileron"/>
              </a:rPr>
              <a:t>tangan</a:t>
            </a:r>
            <a:r>
              <a:rPr lang="en-US" sz="2414" dirty="0">
                <a:solidFill>
                  <a:srgbClr val="231F20"/>
                </a:solidFill>
                <a:latin typeface="Aileron"/>
              </a:rPr>
              <a:t>.</a:t>
            </a:r>
          </a:p>
          <a:p>
            <a:pPr marL="717837" lvl="1" indent="-457200" algn="just">
              <a:lnSpc>
                <a:spcPts val="3452"/>
              </a:lnSpc>
              <a:buFont typeface="+mj-lt"/>
              <a:buAutoNum type="arabicPeriod"/>
            </a:pPr>
            <a:endParaRPr lang="en-US" sz="2414" dirty="0">
              <a:solidFill>
                <a:srgbClr val="231F20"/>
              </a:solidFill>
              <a:latin typeface="Aileron"/>
            </a:endParaRPr>
          </a:p>
          <a:p>
            <a:pPr marL="717837" lvl="1" indent="-457200" algn="just">
              <a:lnSpc>
                <a:spcPts val="3452"/>
              </a:lnSpc>
              <a:buFont typeface="+mj-lt"/>
              <a:buAutoNum type="arabicPeriod"/>
            </a:pPr>
            <a:r>
              <a:rPr lang="en-US" sz="2414" dirty="0" err="1">
                <a:solidFill>
                  <a:srgbClr val="231F20"/>
                </a:solidFill>
                <a:latin typeface="Aileron"/>
              </a:rPr>
              <a:t>Hantar</a:t>
            </a:r>
            <a:r>
              <a:rPr lang="en-US" sz="2414" dirty="0">
                <a:solidFill>
                  <a:srgbClr val="231F20"/>
                </a:solidFill>
                <a:latin typeface="Aileron"/>
              </a:rPr>
              <a:t> </a:t>
            </a:r>
            <a:r>
              <a:rPr lang="en-US" sz="2414" dirty="0" err="1">
                <a:solidFill>
                  <a:srgbClr val="231F20"/>
                </a:solidFill>
                <a:latin typeface="Aileron"/>
              </a:rPr>
              <a:t>mangsa</a:t>
            </a:r>
            <a:r>
              <a:rPr lang="en-US" sz="2414" dirty="0">
                <a:solidFill>
                  <a:srgbClr val="231F20"/>
                </a:solidFill>
                <a:latin typeface="Aileron"/>
              </a:rPr>
              <a:t> </a:t>
            </a:r>
            <a:r>
              <a:rPr lang="en-US" sz="2414" dirty="0" err="1">
                <a:solidFill>
                  <a:srgbClr val="231F20"/>
                </a:solidFill>
                <a:latin typeface="Aileron"/>
              </a:rPr>
              <a:t>ke</a:t>
            </a:r>
            <a:r>
              <a:rPr lang="en-US" sz="2414" dirty="0">
                <a:solidFill>
                  <a:srgbClr val="231F20"/>
                </a:solidFill>
                <a:latin typeface="Aileron"/>
              </a:rPr>
              <a:t> hospital </a:t>
            </a:r>
            <a:r>
              <a:rPr lang="en-US" sz="2414" dirty="0" err="1">
                <a:solidFill>
                  <a:srgbClr val="231F20"/>
                </a:solidFill>
                <a:latin typeface="Aileron"/>
              </a:rPr>
              <a:t>dengan</a:t>
            </a:r>
            <a:r>
              <a:rPr lang="en-US" sz="2414" dirty="0">
                <a:solidFill>
                  <a:srgbClr val="231F20"/>
                </a:solidFill>
                <a:latin typeface="Aileron"/>
              </a:rPr>
              <a:t> </a:t>
            </a:r>
            <a:r>
              <a:rPr lang="en-US" sz="2414" dirty="0" err="1">
                <a:solidFill>
                  <a:srgbClr val="231F20"/>
                </a:solidFill>
                <a:latin typeface="Aileron"/>
              </a:rPr>
              <a:t>kadar</a:t>
            </a:r>
            <a:r>
              <a:rPr lang="en-US" sz="2414" dirty="0">
                <a:solidFill>
                  <a:srgbClr val="231F20"/>
                </a:solidFill>
                <a:latin typeface="Aileron"/>
              </a:rPr>
              <a:t> </a:t>
            </a:r>
            <a:r>
              <a:rPr lang="en-US" sz="2414" dirty="0" err="1">
                <a:solidFill>
                  <a:srgbClr val="231F20"/>
                </a:solidFill>
                <a:latin typeface="Aileron"/>
              </a:rPr>
              <a:t>segera</a:t>
            </a:r>
            <a:r>
              <a:rPr lang="en-US" sz="2414" dirty="0">
                <a:solidFill>
                  <a:srgbClr val="231F20"/>
                </a:solidFill>
                <a:latin typeface="Aileron"/>
              </a:rPr>
              <a:t> </a:t>
            </a:r>
            <a:r>
              <a:rPr lang="en-US" sz="2414" dirty="0" err="1">
                <a:solidFill>
                  <a:srgbClr val="231F20"/>
                </a:solidFill>
                <a:latin typeface="Aileron"/>
              </a:rPr>
              <a:t>untuk</a:t>
            </a:r>
            <a:r>
              <a:rPr lang="en-US" sz="2414" dirty="0">
                <a:solidFill>
                  <a:srgbClr val="231F20"/>
                </a:solidFill>
                <a:latin typeface="Aileron"/>
              </a:rPr>
              <a:t> </a:t>
            </a:r>
            <a:r>
              <a:rPr lang="en-US" sz="2414" dirty="0" err="1">
                <a:solidFill>
                  <a:srgbClr val="231F20"/>
                </a:solidFill>
                <a:latin typeface="Aileron"/>
              </a:rPr>
              <a:t>mendapatkan</a:t>
            </a:r>
            <a:r>
              <a:rPr lang="en-US" sz="2414" dirty="0">
                <a:solidFill>
                  <a:srgbClr val="231F20"/>
                </a:solidFill>
                <a:latin typeface="Aileron"/>
              </a:rPr>
              <a:t> </a:t>
            </a:r>
            <a:r>
              <a:rPr lang="en-US" sz="2414" dirty="0" err="1">
                <a:solidFill>
                  <a:srgbClr val="231F20"/>
                </a:solidFill>
                <a:latin typeface="Aileron"/>
              </a:rPr>
              <a:t>rawatan</a:t>
            </a:r>
            <a:r>
              <a:rPr lang="en-US" sz="2414" dirty="0">
                <a:solidFill>
                  <a:srgbClr val="231F20"/>
                </a:solidFill>
                <a:latin typeface="Aileron"/>
              </a:rPr>
              <a:t> </a:t>
            </a:r>
            <a:r>
              <a:rPr lang="en-US" sz="2414" dirty="0" err="1">
                <a:solidFill>
                  <a:srgbClr val="231F20"/>
                </a:solidFill>
                <a:latin typeface="Aileron"/>
              </a:rPr>
              <a:t>selanjutnya</a:t>
            </a:r>
            <a:r>
              <a:rPr lang="en-US" sz="2414" dirty="0">
                <a:solidFill>
                  <a:srgbClr val="231F20"/>
                </a:solidFill>
                <a:latin typeface="Aileron"/>
              </a:rPr>
              <a:t>.</a:t>
            </a:r>
          </a:p>
        </p:txBody>
      </p:sp>
      <p:sp>
        <p:nvSpPr>
          <p:cNvPr id="6" name="Freeform 6"/>
          <p:cNvSpPr/>
          <p:nvPr/>
        </p:nvSpPr>
        <p:spPr>
          <a:xfrm rot="21167667" flipH="1">
            <a:off x="13546946" y="5016100"/>
            <a:ext cx="3038771" cy="4655831"/>
          </a:xfrm>
          <a:custGeom>
            <a:avLst/>
            <a:gdLst/>
            <a:ahLst/>
            <a:cxnLst/>
            <a:rect l="l" t="t" r="r" b="b"/>
            <a:pathLst>
              <a:path w="3038771" h="4655831">
                <a:moveTo>
                  <a:pt x="3038771" y="0"/>
                </a:moveTo>
                <a:lnTo>
                  <a:pt x="0" y="0"/>
                </a:lnTo>
                <a:lnTo>
                  <a:pt x="0" y="4655831"/>
                </a:lnTo>
                <a:lnTo>
                  <a:pt x="3038771" y="4655831"/>
                </a:lnTo>
                <a:lnTo>
                  <a:pt x="3038771" y="0"/>
                </a:lnTo>
                <a:close/>
              </a:path>
            </a:pathLst>
          </a:custGeom>
          <a:blipFill>
            <a:blip r:embed="rId4"/>
            <a:stretch>
              <a:fillRect/>
            </a:stretch>
          </a:blipFill>
        </p:spPr>
      </p:sp>
      <p:sp>
        <p:nvSpPr>
          <p:cNvPr id="7" name="Freeform 7"/>
          <p:cNvSpPr/>
          <p:nvPr/>
        </p:nvSpPr>
        <p:spPr>
          <a:xfrm rot="20514144">
            <a:off x="14942453" y="1746374"/>
            <a:ext cx="2937402" cy="5245361"/>
          </a:xfrm>
          <a:custGeom>
            <a:avLst/>
            <a:gdLst/>
            <a:ahLst/>
            <a:cxnLst/>
            <a:rect l="l" t="t" r="r" b="b"/>
            <a:pathLst>
              <a:path w="2937402" h="5245361">
                <a:moveTo>
                  <a:pt x="0" y="0"/>
                </a:moveTo>
                <a:lnTo>
                  <a:pt x="2937402" y="0"/>
                </a:lnTo>
                <a:lnTo>
                  <a:pt x="2937402" y="5245362"/>
                </a:lnTo>
                <a:lnTo>
                  <a:pt x="0" y="5245362"/>
                </a:lnTo>
                <a:lnTo>
                  <a:pt x="0" y="0"/>
                </a:lnTo>
                <a:close/>
              </a:path>
            </a:pathLst>
          </a:custGeom>
          <a:blipFill>
            <a:blip r:embed="rId5"/>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PERTOLONGAN CEMAS </a:t>
            </a:r>
            <a:r>
              <a:rPr lang="en-US" sz="4545" spc="22">
                <a:solidFill>
                  <a:srgbClr val="FF3131"/>
                </a:solidFill>
                <a:latin typeface="Playfair Display Bold"/>
              </a:rPr>
              <a:t>SENGATAN LEBAH</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5" name="Freeform 5"/>
          <p:cNvSpPr/>
          <p:nvPr/>
        </p:nvSpPr>
        <p:spPr>
          <a:xfrm>
            <a:off x="12035705" y="3426163"/>
            <a:ext cx="5605644" cy="4814129"/>
          </a:xfrm>
          <a:custGeom>
            <a:avLst/>
            <a:gdLst/>
            <a:ahLst/>
            <a:cxnLst/>
            <a:rect l="l" t="t" r="r" b="b"/>
            <a:pathLst>
              <a:path w="5605644" h="4814129">
                <a:moveTo>
                  <a:pt x="0" y="0"/>
                </a:moveTo>
                <a:lnTo>
                  <a:pt x="5605644" y="0"/>
                </a:lnTo>
                <a:lnTo>
                  <a:pt x="5605644" y="4814129"/>
                </a:lnTo>
                <a:lnTo>
                  <a:pt x="0" y="4814129"/>
                </a:lnTo>
                <a:lnTo>
                  <a:pt x="0" y="0"/>
                </a:lnTo>
                <a:close/>
              </a:path>
            </a:pathLst>
          </a:custGeom>
          <a:blipFill>
            <a:blip r:embed="rId4"/>
            <a:stretch>
              <a:fillRect l="-7352" r="-7352"/>
            </a:stretch>
          </a:blipFill>
        </p:spPr>
      </p:sp>
      <p:sp>
        <p:nvSpPr>
          <p:cNvPr id="6" name="TextBox 6"/>
          <p:cNvSpPr txBox="1"/>
          <p:nvPr/>
        </p:nvSpPr>
        <p:spPr>
          <a:xfrm>
            <a:off x="1451742" y="3233269"/>
            <a:ext cx="10583963" cy="4897816"/>
          </a:xfrm>
          <a:prstGeom prst="rect">
            <a:avLst/>
          </a:prstGeom>
        </p:spPr>
        <p:txBody>
          <a:bodyPr wrap="square" lIns="0" tIns="0" rIns="0" bIns="0" rtlCol="0" anchor="t">
            <a:spAutoFit/>
          </a:bodyPr>
          <a:lstStyle/>
          <a:p>
            <a:pPr marL="723567" lvl="1" indent="-457200" algn="just">
              <a:lnSpc>
                <a:spcPts val="3528"/>
              </a:lnSpc>
              <a:buFont typeface="+mj-lt"/>
              <a:buAutoNum type="arabicPeriod"/>
            </a:pPr>
            <a:r>
              <a:rPr lang="en-US" sz="2467" dirty="0" err="1">
                <a:solidFill>
                  <a:srgbClr val="231F20"/>
                </a:solidFill>
                <a:latin typeface="Aileron"/>
              </a:rPr>
              <a:t>Tenangkan</a:t>
            </a:r>
            <a:r>
              <a:rPr lang="en-US" sz="2467" dirty="0">
                <a:solidFill>
                  <a:srgbClr val="231F20"/>
                </a:solidFill>
                <a:latin typeface="Aileron"/>
              </a:rPr>
              <a:t> </a:t>
            </a:r>
            <a:r>
              <a:rPr lang="en-US" sz="2467" dirty="0" err="1">
                <a:solidFill>
                  <a:srgbClr val="231F20"/>
                </a:solidFill>
                <a:latin typeface="Aileron"/>
              </a:rPr>
              <a:t>mangsa</a:t>
            </a:r>
            <a:r>
              <a:rPr lang="en-US" sz="2467" dirty="0">
                <a:solidFill>
                  <a:srgbClr val="231F20"/>
                </a:solidFill>
                <a:latin typeface="Aileron"/>
              </a:rPr>
              <a:t> dan </a:t>
            </a:r>
            <a:r>
              <a:rPr lang="en-US" sz="2467" dirty="0" err="1">
                <a:solidFill>
                  <a:srgbClr val="231F20"/>
                </a:solidFill>
                <a:latin typeface="Aileron"/>
              </a:rPr>
              <a:t>hubungi</a:t>
            </a:r>
            <a:r>
              <a:rPr lang="en-US" sz="2467" dirty="0">
                <a:solidFill>
                  <a:srgbClr val="231F20"/>
                </a:solidFill>
                <a:latin typeface="Aileron"/>
              </a:rPr>
              <a:t> </a:t>
            </a:r>
            <a:r>
              <a:rPr lang="en-US" sz="2467" dirty="0" err="1">
                <a:solidFill>
                  <a:srgbClr val="231F20"/>
                </a:solidFill>
                <a:latin typeface="Aileron"/>
              </a:rPr>
              <a:t>talian</a:t>
            </a:r>
            <a:r>
              <a:rPr lang="en-US" sz="2467" dirty="0">
                <a:solidFill>
                  <a:srgbClr val="231F20"/>
                </a:solidFill>
                <a:latin typeface="Aileron"/>
              </a:rPr>
              <a:t> </a:t>
            </a:r>
            <a:r>
              <a:rPr lang="en-US" sz="2467" dirty="0" err="1">
                <a:solidFill>
                  <a:srgbClr val="231F20"/>
                </a:solidFill>
                <a:latin typeface="Aileron"/>
              </a:rPr>
              <a:t>kecemasan</a:t>
            </a:r>
            <a:r>
              <a:rPr lang="en-US" sz="2467" dirty="0">
                <a:solidFill>
                  <a:srgbClr val="231F20"/>
                </a:solidFill>
                <a:latin typeface="Aileron"/>
              </a:rPr>
              <a:t> 999 </a:t>
            </a:r>
            <a:r>
              <a:rPr lang="en-US" sz="2467" dirty="0" err="1">
                <a:solidFill>
                  <a:srgbClr val="231F20"/>
                </a:solidFill>
                <a:latin typeface="Aileron"/>
              </a:rPr>
              <a:t>untuk</a:t>
            </a:r>
            <a:r>
              <a:rPr lang="en-US" sz="2467" dirty="0">
                <a:solidFill>
                  <a:srgbClr val="231F20"/>
                </a:solidFill>
                <a:latin typeface="Aileron"/>
              </a:rPr>
              <a:t> </a:t>
            </a:r>
            <a:r>
              <a:rPr lang="en-US" sz="2467" dirty="0" err="1">
                <a:solidFill>
                  <a:srgbClr val="231F20"/>
                </a:solidFill>
                <a:latin typeface="Aileron"/>
              </a:rPr>
              <a:t>dapatkan</a:t>
            </a:r>
            <a:r>
              <a:rPr lang="en-US" sz="2467" dirty="0">
                <a:solidFill>
                  <a:srgbClr val="231F20"/>
                </a:solidFill>
                <a:latin typeface="Aileron"/>
              </a:rPr>
              <a:t> </a:t>
            </a:r>
            <a:r>
              <a:rPr lang="en-US" sz="2467" dirty="0" err="1">
                <a:solidFill>
                  <a:srgbClr val="231F20"/>
                </a:solidFill>
                <a:latin typeface="Aileron"/>
              </a:rPr>
              <a:t>bantuan</a:t>
            </a:r>
            <a:r>
              <a:rPr lang="en-US" sz="2467" dirty="0">
                <a:solidFill>
                  <a:srgbClr val="231F20"/>
                </a:solidFill>
                <a:latin typeface="Aileron"/>
              </a:rPr>
              <a:t>.</a:t>
            </a:r>
          </a:p>
          <a:p>
            <a:pPr marL="723567" lvl="1" indent="-457200" algn="just">
              <a:lnSpc>
                <a:spcPts val="3528"/>
              </a:lnSpc>
              <a:buFont typeface="+mj-lt"/>
              <a:buAutoNum type="arabicPeriod"/>
            </a:pPr>
            <a:endParaRPr lang="en-US" sz="2467" dirty="0">
              <a:solidFill>
                <a:srgbClr val="231F20"/>
              </a:solidFill>
              <a:latin typeface="Aileron"/>
            </a:endParaRPr>
          </a:p>
          <a:p>
            <a:pPr marL="723567" lvl="1" indent="-457200" algn="just">
              <a:lnSpc>
                <a:spcPts val="3528"/>
              </a:lnSpc>
              <a:buFont typeface="+mj-lt"/>
              <a:buAutoNum type="arabicPeriod"/>
            </a:pPr>
            <a:r>
              <a:rPr lang="en-US" sz="2467" dirty="0" err="1">
                <a:solidFill>
                  <a:srgbClr val="231F20"/>
                </a:solidFill>
                <a:latin typeface="Aileron"/>
              </a:rPr>
              <a:t>Jika</a:t>
            </a:r>
            <a:r>
              <a:rPr lang="en-US" sz="2467" dirty="0">
                <a:solidFill>
                  <a:srgbClr val="231F20"/>
                </a:solidFill>
                <a:latin typeface="Aileron"/>
              </a:rPr>
              <a:t> </a:t>
            </a:r>
            <a:r>
              <a:rPr lang="en-US" sz="2467" dirty="0" err="1">
                <a:solidFill>
                  <a:srgbClr val="231F20"/>
                </a:solidFill>
                <a:latin typeface="Aileron"/>
              </a:rPr>
              <a:t>nampak</a:t>
            </a:r>
            <a:r>
              <a:rPr lang="en-US" sz="2467" dirty="0">
                <a:solidFill>
                  <a:srgbClr val="231F20"/>
                </a:solidFill>
                <a:latin typeface="Aileron"/>
              </a:rPr>
              <a:t> </a:t>
            </a:r>
            <a:r>
              <a:rPr lang="en-US" sz="2467" dirty="0" err="1">
                <a:solidFill>
                  <a:srgbClr val="231F20"/>
                </a:solidFill>
                <a:latin typeface="Aileron"/>
              </a:rPr>
              <a:t>sengat</a:t>
            </a:r>
            <a:r>
              <a:rPr lang="en-US" sz="2467" dirty="0">
                <a:solidFill>
                  <a:srgbClr val="231F20"/>
                </a:solidFill>
                <a:latin typeface="Aileron"/>
              </a:rPr>
              <a:t> </a:t>
            </a:r>
            <a:r>
              <a:rPr lang="en-US" sz="2467" dirty="0" err="1">
                <a:solidFill>
                  <a:srgbClr val="231F20"/>
                </a:solidFill>
                <a:latin typeface="Aileron"/>
              </a:rPr>
              <a:t>lebah</a:t>
            </a:r>
            <a:r>
              <a:rPr lang="en-US" sz="2467" dirty="0">
                <a:solidFill>
                  <a:srgbClr val="231F20"/>
                </a:solidFill>
                <a:latin typeface="Aileron"/>
              </a:rPr>
              <a:t> </a:t>
            </a:r>
            <a:r>
              <a:rPr lang="en-US" sz="2467" dirty="0" err="1">
                <a:solidFill>
                  <a:srgbClr val="231F20"/>
                </a:solidFill>
                <a:latin typeface="Aileron"/>
              </a:rPr>
              <a:t>ambil</a:t>
            </a:r>
            <a:r>
              <a:rPr lang="en-US" sz="2467" dirty="0">
                <a:solidFill>
                  <a:srgbClr val="231F20"/>
                </a:solidFill>
                <a:latin typeface="Aileron"/>
              </a:rPr>
              <a:t> </a:t>
            </a:r>
            <a:r>
              <a:rPr lang="en-US" sz="2467" dirty="0" err="1">
                <a:solidFill>
                  <a:srgbClr val="231F20"/>
                </a:solidFill>
                <a:latin typeface="Aileron"/>
              </a:rPr>
              <a:t>dengan</a:t>
            </a:r>
            <a:r>
              <a:rPr lang="en-US" sz="2467" dirty="0">
                <a:solidFill>
                  <a:srgbClr val="231F20"/>
                </a:solidFill>
                <a:latin typeface="Aileron"/>
              </a:rPr>
              <a:t> </a:t>
            </a:r>
            <a:r>
              <a:rPr lang="en-US" sz="2467" dirty="0" err="1">
                <a:solidFill>
                  <a:srgbClr val="231F20"/>
                </a:solidFill>
                <a:latin typeface="Aileron"/>
              </a:rPr>
              <a:t>menggunakan</a:t>
            </a:r>
            <a:r>
              <a:rPr lang="en-US" sz="2467" dirty="0">
                <a:solidFill>
                  <a:srgbClr val="231F20"/>
                </a:solidFill>
                <a:latin typeface="Aileron"/>
              </a:rPr>
              <a:t> </a:t>
            </a:r>
            <a:r>
              <a:rPr lang="en-US" sz="2467" dirty="0" err="1">
                <a:solidFill>
                  <a:srgbClr val="231F20"/>
                </a:solidFill>
                <a:latin typeface="Aileron"/>
              </a:rPr>
              <a:t>penyepit</a:t>
            </a:r>
            <a:r>
              <a:rPr lang="en-US" sz="2467" dirty="0">
                <a:solidFill>
                  <a:srgbClr val="231F20"/>
                </a:solidFill>
                <a:latin typeface="Aileron"/>
              </a:rPr>
              <a:t> </a:t>
            </a:r>
            <a:r>
              <a:rPr lang="en-US" sz="2467" dirty="0">
                <a:solidFill>
                  <a:srgbClr val="231F20"/>
                </a:solidFill>
                <a:latin typeface="Aileron Italics"/>
              </a:rPr>
              <a:t>(</a:t>
            </a:r>
            <a:r>
              <a:rPr lang="en-US" sz="2467" dirty="0" err="1">
                <a:solidFill>
                  <a:srgbClr val="231F20"/>
                </a:solidFill>
                <a:latin typeface="Aileron Italics"/>
              </a:rPr>
              <a:t>Forcep</a:t>
            </a:r>
            <a:r>
              <a:rPr lang="en-US" sz="2467" dirty="0">
                <a:solidFill>
                  <a:srgbClr val="231F20"/>
                </a:solidFill>
                <a:latin typeface="Aileron Italics"/>
              </a:rPr>
              <a:t>)</a:t>
            </a:r>
            <a:r>
              <a:rPr lang="en-US" sz="2467" dirty="0">
                <a:solidFill>
                  <a:srgbClr val="231F20"/>
                </a:solidFill>
                <a:latin typeface="Aileron"/>
              </a:rPr>
              <a:t>.</a:t>
            </a:r>
          </a:p>
          <a:p>
            <a:pPr marL="723567" lvl="1" indent="-457200" algn="just">
              <a:lnSpc>
                <a:spcPts val="3528"/>
              </a:lnSpc>
              <a:buFont typeface="+mj-lt"/>
              <a:buAutoNum type="arabicPeriod"/>
            </a:pPr>
            <a:endParaRPr lang="en-US" sz="2467" dirty="0">
              <a:solidFill>
                <a:srgbClr val="231F20"/>
              </a:solidFill>
              <a:latin typeface="Aileron"/>
            </a:endParaRPr>
          </a:p>
          <a:p>
            <a:pPr marL="723567" lvl="1" indent="-457200" algn="just">
              <a:lnSpc>
                <a:spcPts val="3528"/>
              </a:lnSpc>
              <a:buFont typeface="+mj-lt"/>
              <a:buAutoNum type="arabicPeriod"/>
            </a:pPr>
            <a:r>
              <a:rPr lang="en-US" sz="2467" dirty="0" err="1">
                <a:solidFill>
                  <a:srgbClr val="231F20"/>
                </a:solidFill>
                <a:latin typeface="Aileron"/>
              </a:rPr>
              <a:t>Tuaman</a:t>
            </a:r>
            <a:r>
              <a:rPr lang="en-US" sz="2467" dirty="0">
                <a:solidFill>
                  <a:srgbClr val="231F20"/>
                </a:solidFill>
                <a:latin typeface="Aileron"/>
              </a:rPr>
              <a:t> </a:t>
            </a:r>
            <a:r>
              <a:rPr lang="en-US" sz="2467" dirty="0" err="1">
                <a:solidFill>
                  <a:srgbClr val="231F20"/>
                </a:solidFill>
                <a:latin typeface="Aileron"/>
              </a:rPr>
              <a:t>sejuk</a:t>
            </a:r>
            <a:r>
              <a:rPr lang="en-US" sz="2467" dirty="0">
                <a:solidFill>
                  <a:srgbClr val="231F20"/>
                </a:solidFill>
                <a:latin typeface="Aileron"/>
              </a:rPr>
              <a:t> di </a:t>
            </a:r>
            <a:r>
              <a:rPr lang="en-US" sz="2467" dirty="0" err="1">
                <a:solidFill>
                  <a:srgbClr val="231F20"/>
                </a:solidFill>
                <a:latin typeface="Aileron"/>
              </a:rPr>
              <a:t>tempat</a:t>
            </a:r>
            <a:r>
              <a:rPr lang="en-US" sz="2467" dirty="0">
                <a:solidFill>
                  <a:srgbClr val="231F20"/>
                </a:solidFill>
                <a:latin typeface="Aileron"/>
              </a:rPr>
              <a:t> </a:t>
            </a:r>
            <a:r>
              <a:rPr lang="en-US" sz="2467" dirty="0" err="1">
                <a:solidFill>
                  <a:srgbClr val="231F20"/>
                </a:solidFill>
                <a:latin typeface="Aileron"/>
              </a:rPr>
              <a:t>sengatan</a:t>
            </a:r>
            <a:r>
              <a:rPr lang="en-US" sz="2467" dirty="0">
                <a:solidFill>
                  <a:srgbClr val="231F20"/>
                </a:solidFill>
                <a:latin typeface="Aileron"/>
              </a:rPr>
              <a:t>. </a:t>
            </a:r>
            <a:r>
              <a:rPr lang="en-US" sz="2467" dirty="0" err="1">
                <a:solidFill>
                  <a:srgbClr val="231F20"/>
                </a:solidFill>
                <a:latin typeface="Aileron"/>
              </a:rPr>
              <a:t>Rehat</a:t>
            </a:r>
            <a:r>
              <a:rPr lang="en-US" sz="2467" dirty="0">
                <a:solidFill>
                  <a:srgbClr val="231F20"/>
                </a:solidFill>
                <a:latin typeface="Aileron"/>
              </a:rPr>
              <a:t> dan </a:t>
            </a:r>
            <a:r>
              <a:rPr lang="en-US" sz="2467" dirty="0" err="1">
                <a:solidFill>
                  <a:srgbClr val="231F20"/>
                </a:solidFill>
                <a:latin typeface="Aileron"/>
              </a:rPr>
              <a:t>tinggikan</a:t>
            </a:r>
            <a:r>
              <a:rPr lang="en-US" sz="2467" dirty="0">
                <a:solidFill>
                  <a:srgbClr val="231F20"/>
                </a:solidFill>
                <a:latin typeface="Aileron"/>
              </a:rPr>
              <a:t> </a:t>
            </a:r>
            <a:r>
              <a:rPr lang="en-US" sz="2467" dirty="0" err="1">
                <a:solidFill>
                  <a:srgbClr val="231F20"/>
                </a:solidFill>
                <a:latin typeface="Aileron"/>
              </a:rPr>
              <a:t>anggota</a:t>
            </a:r>
            <a:r>
              <a:rPr lang="en-US" sz="2467" dirty="0">
                <a:solidFill>
                  <a:srgbClr val="231F20"/>
                </a:solidFill>
                <a:latin typeface="Aileron"/>
              </a:rPr>
              <a:t> badan yang </a:t>
            </a:r>
            <a:r>
              <a:rPr lang="en-US" sz="2467" dirty="0" err="1">
                <a:solidFill>
                  <a:srgbClr val="231F20"/>
                </a:solidFill>
                <a:latin typeface="Aileron"/>
              </a:rPr>
              <a:t>terkena</a:t>
            </a:r>
            <a:r>
              <a:rPr lang="en-US" sz="2467" dirty="0">
                <a:solidFill>
                  <a:srgbClr val="231F20"/>
                </a:solidFill>
                <a:latin typeface="Aileron"/>
              </a:rPr>
              <a:t> </a:t>
            </a:r>
            <a:r>
              <a:rPr lang="en-US" sz="2467" dirty="0" err="1">
                <a:solidFill>
                  <a:srgbClr val="231F20"/>
                </a:solidFill>
                <a:latin typeface="Aileron"/>
              </a:rPr>
              <a:t>sengatan</a:t>
            </a:r>
            <a:r>
              <a:rPr lang="en-US" sz="2467" dirty="0">
                <a:solidFill>
                  <a:srgbClr val="231F20"/>
                </a:solidFill>
                <a:latin typeface="Aileron"/>
              </a:rPr>
              <a:t>.</a:t>
            </a:r>
          </a:p>
          <a:p>
            <a:pPr marL="723567" lvl="1" indent="-457200" algn="just">
              <a:lnSpc>
                <a:spcPts val="3528"/>
              </a:lnSpc>
              <a:buFont typeface="+mj-lt"/>
              <a:buAutoNum type="arabicPeriod"/>
            </a:pPr>
            <a:endParaRPr lang="en-US" sz="1100" dirty="0">
              <a:solidFill>
                <a:srgbClr val="231F20"/>
              </a:solidFill>
              <a:latin typeface="Aileron"/>
            </a:endParaRPr>
          </a:p>
          <a:p>
            <a:pPr marL="723567" lvl="1" indent="-457200" algn="just">
              <a:lnSpc>
                <a:spcPts val="3528"/>
              </a:lnSpc>
              <a:buFont typeface="+mj-lt"/>
              <a:buAutoNum type="arabicPeriod"/>
            </a:pPr>
            <a:r>
              <a:rPr lang="en-US" sz="2467" dirty="0" err="1">
                <a:solidFill>
                  <a:srgbClr val="231F20"/>
                </a:solidFill>
                <a:latin typeface="Aileron"/>
              </a:rPr>
              <a:t>Hantar</a:t>
            </a:r>
            <a:r>
              <a:rPr lang="en-US" sz="2467" dirty="0">
                <a:solidFill>
                  <a:srgbClr val="231F20"/>
                </a:solidFill>
                <a:latin typeface="Aileron"/>
              </a:rPr>
              <a:t> </a:t>
            </a:r>
            <a:r>
              <a:rPr lang="en-US" sz="2467" dirty="0" err="1">
                <a:solidFill>
                  <a:srgbClr val="231F20"/>
                </a:solidFill>
                <a:latin typeface="Aileron"/>
              </a:rPr>
              <a:t>mangsa</a:t>
            </a:r>
            <a:r>
              <a:rPr lang="en-US" sz="2467" dirty="0">
                <a:solidFill>
                  <a:srgbClr val="231F20"/>
                </a:solidFill>
                <a:latin typeface="Aileron"/>
              </a:rPr>
              <a:t> </a:t>
            </a:r>
            <a:r>
              <a:rPr lang="en-US" sz="2467" dirty="0" err="1">
                <a:solidFill>
                  <a:srgbClr val="231F20"/>
                </a:solidFill>
                <a:latin typeface="Aileron"/>
              </a:rPr>
              <a:t>ke</a:t>
            </a:r>
            <a:r>
              <a:rPr lang="en-US" sz="2467" dirty="0">
                <a:solidFill>
                  <a:srgbClr val="231F20"/>
                </a:solidFill>
                <a:latin typeface="Aileron"/>
              </a:rPr>
              <a:t> hospital </a:t>
            </a:r>
            <a:r>
              <a:rPr lang="en-US" sz="2467" dirty="0" err="1">
                <a:solidFill>
                  <a:srgbClr val="231F20"/>
                </a:solidFill>
                <a:latin typeface="Aileron"/>
              </a:rPr>
              <a:t>dengan</a:t>
            </a:r>
            <a:r>
              <a:rPr lang="en-US" sz="2467" dirty="0">
                <a:solidFill>
                  <a:srgbClr val="231F20"/>
                </a:solidFill>
                <a:latin typeface="Aileron"/>
              </a:rPr>
              <a:t> </a:t>
            </a:r>
            <a:r>
              <a:rPr lang="en-US" sz="2467" dirty="0" err="1">
                <a:solidFill>
                  <a:srgbClr val="231F20"/>
                </a:solidFill>
                <a:latin typeface="Aileron"/>
              </a:rPr>
              <a:t>kadar</a:t>
            </a:r>
            <a:r>
              <a:rPr lang="en-US" sz="2467" dirty="0">
                <a:solidFill>
                  <a:srgbClr val="231F20"/>
                </a:solidFill>
                <a:latin typeface="Aileron"/>
              </a:rPr>
              <a:t> </a:t>
            </a:r>
            <a:r>
              <a:rPr lang="en-US" sz="2467" dirty="0" err="1">
                <a:solidFill>
                  <a:srgbClr val="231F20"/>
                </a:solidFill>
                <a:latin typeface="Aileron"/>
              </a:rPr>
              <a:t>segera</a:t>
            </a:r>
            <a:r>
              <a:rPr lang="en-US" sz="2467" dirty="0">
                <a:solidFill>
                  <a:srgbClr val="231F20"/>
                </a:solidFill>
                <a:latin typeface="Aileron"/>
              </a:rPr>
              <a:t> </a:t>
            </a:r>
            <a:r>
              <a:rPr lang="en-US" sz="2467" dirty="0" err="1">
                <a:solidFill>
                  <a:srgbClr val="231F20"/>
                </a:solidFill>
                <a:latin typeface="Aileron"/>
              </a:rPr>
              <a:t>untuk</a:t>
            </a:r>
            <a:r>
              <a:rPr lang="en-US" sz="2467" dirty="0">
                <a:solidFill>
                  <a:srgbClr val="231F20"/>
                </a:solidFill>
                <a:latin typeface="Aileron"/>
              </a:rPr>
              <a:t> </a:t>
            </a:r>
            <a:r>
              <a:rPr lang="en-US" sz="2467" dirty="0" err="1">
                <a:solidFill>
                  <a:srgbClr val="231F20"/>
                </a:solidFill>
                <a:latin typeface="Aileron"/>
              </a:rPr>
              <a:t>mendapatkan</a:t>
            </a:r>
            <a:r>
              <a:rPr lang="en-US" sz="2467" dirty="0">
                <a:solidFill>
                  <a:srgbClr val="231F20"/>
                </a:solidFill>
                <a:latin typeface="Aileron"/>
              </a:rPr>
              <a:t> </a:t>
            </a:r>
            <a:r>
              <a:rPr lang="en-US" sz="2467" dirty="0" err="1">
                <a:solidFill>
                  <a:srgbClr val="231F20"/>
                </a:solidFill>
                <a:latin typeface="Aileron"/>
              </a:rPr>
              <a:t>rawatan</a:t>
            </a:r>
            <a:r>
              <a:rPr lang="en-US" sz="2467" dirty="0">
                <a:solidFill>
                  <a:srgbClr val="231F20"/>
                </a:solidFill>
                <a:latin typeface="Aileron"/>
              </a:rPr>
              <a:t> </a:t>
            </a:r>
            <a:r>
              <a:rPr lang="en-US" sz="2467" dirty="0" err="1">
                <a:solidFill>
                  <a:srgbClr val="231F20"/>
                </a:solidFill>
                <a:latin typeface="Aileron"/>
              </a:rPr>
              <a:t>selanjutnya</a:t>
            </a:r>
            <a:endParaRPr lang="en-US" sz="2467" dirty="0">
              <a:solidFill>
                <a:srgbClr val="231F20"/>
              </a:solidFill>
              <a:latin typeface="Ailero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9315D"/>
        </a:solidFill>
        <a:effectLst/>
      </p:bgPr>
    </p:bg>
    <p:spTree>
      <p:nvGrpSpPr>
        <p:cNvPr id="1" name=""/>
        <p:cNvGrpSpPr/>
        <p:nvPr/>
      </p:nvGrpSpPr>
      <p:grpSpPr>
        <a:xfrm>
          <a:off x="0" y="0"/>
          <a:ext cx="0" cy="0"/>
          <a:chOff x="0" y="0"/>
          <a:chExt cx="0" cy="0"/>
        </a:xfrm>
      </p:grpSpPr>
      <p:sp>
        <p:nvSpPr>
          <p:cNvPr id="3" name="Freeform 3"/>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8999"/>
            </a:blip>
            <a:stretch>
              <a:fillRect/>
            </a:stretch>
          </a:blipFill>
        </p:spPr>
      </p:sp>
      <p:sp>
        <p:nvSpPr>
          <p:cNvPr id="7" name="TextBox 7"/>
          <p:cNvSpPr txBox="1"/>
          <p:nvPr/>
        </p:nvSpPr>
        <p:spPr>
          <a:xfrm>
            <a:off x="4236347" y="4348786"/>
            <a:ext cx="9815307" cy="2766619"/>
          </a:xfrm>
          <a:prstGeom prst="rect">
            <a:avLst/>
          </a:prstGeom>
        </p:spPr>
        <p:txBody>
          <a:bodyPr lIns="0" tIns="0" rIns="0" bIns="0" rtlCol="0" anchor="t">
            <a:spAutoFit/>
          </a:bodyPr>
          <a:lstStyle/>
          <a:p>
            <a:pPr algn="ctr">
              <a:lnSpc>
                <a:spcPts val="22684"/>
              </a:lnSpc>
            </a:pPr>
            <a:r>
              <a:rPr lang="en-US" sz="16437" spc="1610">
                <a:solidFill>
                  <a:srgbClr val="FFFFFF"/>
                </a:solidFill>
                <a:latin typeface="Oswald Bold"/>
              </a:rPr>
              <a:t>KASIH</a:t>
            </a:r>
          </a:p>
        </p:txBody>
      </p:sp>
      <p:sp>
        <p:nvSpPr>
          <p:cNvPr id="8" name="TextBox 8"/>
          <p:cNvSpPr txBox="1"/>
          <p:nvPr/>
        </p:nvSpPr>
        <p:spPr>
          <a:xfrm>
            <a:off x="4236347" y="3442248"/>
            <a:ext cx="9815307" cy="1186902"/>
          </a:xfrm>
          <a:prstGeom prst="rect">
            <a:avLst/>
          </a:prstGeom>
        </p:spPr>
        <p:txBody>
          <a:bodyPr lIns="0" tIns="0" rIns="0" bIns="0" rtlCol="0" anchor="t">
            <a:spAutoFit/>
          </a:bodyPr>
          <a:lstStyle/>
          <a:p>
            <a:pPr algn="ctr">
              <a:lnSpc>
                <a:spcPts val="9748"/>
              </a:lnSpc>
            </a:pPr>
            <a:r>
              <a:rPr lang="en-US" sz="7063" spc="692">
                <a:solidFill>
                  <a:srgbClr val="FFFFFF"/>
                </a:solidFill>
                <a:latin typeface="Oswald Bold"/>
              </a:rPr>
              <a:t>TERIMA</a:t>
            </a:r>
          </a:p>
        </p:txBody>
      </p:sp>
      <p:sp>
        <p:nvSpPr>
          <p:cNvPr id="9" name="Freeform 9"/>
          <p:cNvSpPr/>
          <p:nvPr/>
        </p:nvSpPr>
        <p:spPr>
          <a:xfrm>
            <a:off x="-1" y="0"/>
            <a:ext cx="5764563" cy="462915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l="-56518" t="-100000"/>
            </a:stretch>
          </a:blipFill>
        </p:spPr>
      </p:sp>
      <p:pic>
        <p:nvPicPr>
          <p:cNvPr id="11" name="Picture 10">
            <a:extLst>
              <a:ext uri="{FF2B5EF4-FFF2-40B4-BE49-F238E27FC236}">
                <a16:creationId xmlns:a16="http://schemas.microsoft.com/office/drawing/2014/main" id="{1F5B39CA-0519-4073-9C2D-513CCB2C7661}"/>
              </a:ext>
            </a:extLst>
          </p:cNvPr>
          <p:cNvPicPr>
            <a:picLocks noChangeAspect="1"/>
          </p:cNvPicPr>
          <p:nvPr/>
        </p:nvPicPr>
        <p:blipFill rotWithShape="1">
          <a:blip r:embed="rId5"/>
          <a:srcRect r="23002" b="31482"/>
          <a:stretch/>
        </p:blipFill>
        <p:spPr>
          <a:xfrm>
            <a:off x="4800600" y="3238500"/>
            <a:ext cx="13487400" cy="7048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013356" y="3950257"/>
            <a:ext cx="14117731" cy="2357910"/>
          </a:xfrm>
          <a:prstGeom prst="rect">
            <a:avLst/>
          </a:prstGeom>
        </p:spPr>
        <p:txBody>
          <a:bodyPr lIns="0" tIns="0" rIns="0" bIns="0" rtlCol="0" anchor="t">
            <a:spAutoFit/>
          </a:bodyPr>
          <a:lstStyle/>
          <a:p>
            <a:pPr algn="just">
              <a:lnSpc>
                <a:spcPts val="4694"/>
              </a:lnSpc>
            </a:pPr>
            <a:r>
              <a:rPr lang="en-US" sz="3696">
                <a:solidFill>
                  <a:srgbClr val="231F20"/>
                </a:solidFill>
                <a:latin typeface="Aileron"/>
              </a:rPr>
              <a:t>Kecederaan spinal ialah satu kerosakan kepada saraf tunjang yang disebabkan oleh kecederaan secara langsung atau tidak terhadap saraf tersebut.</a:t>
            </a:r>
          </a:p>
          <a:p>
            <a:pPr algn="just">
              <a:lnSpc>
                <a:spcPts val="4694"/>
              </a:lnSpc>
            </a:pPr>
            <a:endParaRPr lang="en-US" sz="3696">
              <a:solidFill>
                <a:srgbClr val="231F20"/>
              </a:solidFill>
              <a:latin typeface="Aileron"/>
            </a:endParaRP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KECEDERAAN SPINAL</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TextBox 6"/>
          <p:cNvSpPr txBox="1"/>
          <p:nvPr/>
        </p:nvSpPr>
        <p:spPr>
          <a:xfrm>
            <a:off x="7920227" y="2387980"/>
            <a:ext cx="2447546" cy="652676"/>
          </a:xfrm>
          <a:prstGeom prst="rect">
            <a:avLst/>
          </a:prstGeom>
        </p:spPr>
        <p:txBody>
          <a:bodyPr lIns="0" tIns="0" rIns="0" bIns="0" rtlCol="0" anchor="t">
            <a:spAutoFit/>
          </a:bodyPr>
          <a:lstStyle/>
          <a:p>
            <a:pPr algn="just">
              <a:lnSpc>
                <a:spcPts val="5169"/>
              </a:lnSpc>
            </a:pPr>
            <a:r>
              <a:rPr lang="en-US" sz="4102">
                <a:solidFill>
                  <a:srgbClr val="FF3131"/>
                </a:solidFill>
                <a:latin typeface="Aileron Bold"/>
              </a:rPr>
              <a:t>DEFINISI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958551" y="3913269"/>
            <a:ext cx="13803924" cy="4459832"/>
          </a:xfrm>
          <a:prstGeom prst="rect">
            <a:avLst/>
          </a:prstGeom>
        </p:spPr>
        <p:txBody>
          <a:bodyPr lIns="0" tIns="0" rIns="0" bIns="0" rtlCol="0" anchor="t">
            <a:spAutoFit/>
          </a:bodyPr>
          <a:lstStyle/>
          <a:p>
            <a:pPr algn="just">
              <a:lnSpc>
                <a:spcPts val="4434"/>
              </a:lnSpc>
            </a:pPr>
            <a:r>
              <a:rPr lang="en-US" sz="3491">
                <a:solidFill>
                  <a:srgbClr val="231F20"/>
                </a:solidFill>
                <a:latin typeface="Aileron"/>
              </a:rPr>
              <a:t>Adalah disebabkan oleh pelbagai jenis kecederaan terhadap saraf tunjang seperti;-</a:t>
            </a:r>
          </a:p>
          <a:p>
            <a:pPr algn="just">
              <a:lnSpc>
                <a:spcPts val="4434"/>
              </a:lnSpc>
            </a:pPr>
            <a:endParaRPr lang="en-US" sz="3491">
              <a:solidFill>
                <a:srgbClr val="231F20"/>
              </a:solidFill>
              <a:latin typeface="Aileron"/>
            </a:endParaRPr>
          </a:p>
          <a:p>
            <a:pPr marL="753859" lvl="1" indent="-376929" algn="just">
              <a:lnSpc>
                <a:spcPts val="4434"/>
              </a:lnSpc>
              <a:buFont typeface="Arial"/>
              <a:buChar char="•"/>
            </a:pPr>
            <a:r>
              <a:rPr lang="en-US" sz="3491">
                <a:solidFill>
                  <a:srgbClr val="231F20"/>
                </a:solidFill>
                <a:latin typeface="Aileron"/>
              </a:rPr>
              <a:t>Motor Vehicle Accident (MVA)</a:t>
            </a:r>
          </a:p>
          <a:p>
            <a:pPr marL="753859" lvl="1" indent="-376929" algn="just">
              <a:lnSpc>
                <a:spcPts val="4434"/>
              </a:lnSpc>
              <a:buFont typeface="Arial"/>
              <a:buChar char="•"/>
            </a:pPr>
            <a:r>
              <a:rPr lang="en-US" sz="3491">
                <a:solidFill>
                  <a:srgbClr val="231F20"/>
                </a:solidFill>
                <a:latin typeface="Aileron"/>
              </a:rPr>
              <a:t>Kemalangan Industri</a:t>
            </a:r>
          </a:p>
          <a:p>
            <a:pPr marL="753859" lvl="1" indent="-376929" algn="just">
              <a:lnSpc>
                <a:spcPts val="4434"/>
              </a:lnSpc>
              <a:buFont typeface="Arial"/>
              <a:buChar char="•"/>
            </a:pPr>
            <a:r>
              <a:rPr lang="en-US" sz="3491">
                <a:solidFill>
                  <a:srgbClr val="231F20"/>
                </a:solidFill>
                <a:latin typeface="Aileron"/>
              </a:rPr>
              <a:t>Terjatuh</a:t>
            </a:r>
          </a:p>
          <a:p>
            <a:pPr marL="753859" lvl="1" indent="-376929" algn="just">
              <a:lnSpc>
                <a:spcPts val="4434"/>
              </a:lnSpc>
              <a:buFont typeface="Arial"/>
              <a:buChar char="•"/>
            </a:pPr>
            <a:r>
              <a:rPr lang="en-US" sz="3491">
                <a:solidFill>
                  <a:srgbClr val="231F20"/>
                </a:solidFill>
                <a:latin typeface="Aileron"/>
              </a:rPr>
              <a:t>Kemalangan semasa bersukan</a:t>
            </a:r>
          </a:p>
          <a:p>
            <a:pPr marL="753859" lvl="1" indent="-376929" algn="just">
              <a:lnSpc>
                <a:spcPts val="4434"/>
              </a:lnSpc>
              <a:buFont typeface="Arial"/>
              <a:buChar char="•"/>
            </a:pPr>
            <a:r>
              <a:rPr lang="en-US" sz="3491">
                <a:solidFill>
                  <a:srgbClr val="231F20"/>
                </a:solidFill>
                <a:latin typeface="Aileron"/>
              </a:rPr>
              <a:t>Tembakan</a:t>
            </a: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KECEDERAAN SPINAL</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TextBox 6"/>
          <p:cNvSpPr txBox="1"/>
          <p:nvPr/>
        </p:nvSpPr>
        <p:spPr>
          <a:xfrm>
            <a:off x="7920227" y="2395644"/>
            <a:ext cx="2447546"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PUNCA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783087" y="2700472"/>
            <a:ext cx="4721826" cy="6942271"/>
          </a:xfrm>
          <a:custGeom>
            <a:avLst/>
            <a:gdLst/>
            <a:ahLst/>
            <a:cxnLst/>
            <a:rect l="l" t="t" r="r" b="b"/>
            <a:pathLst>
              <a:path w="4721826" h="6942271">
                <a:moveTo>
                  <a:pt x="0" y="0"/>
                </a:moveTo>
                <a:lnTo>
                  <a:pt x="4721826" y="0"/>
                </a:lnTo>
                <a:lnTo>
                  <a:pt x="4721826" y="6942271"/>
                </a:lnTo>
                <a:lnTo>
                  <a:pt x="0" y="6942271"/>
                </a:lnTo>
                <a:lnTo>
                  <a:pt x="0" y="0"/>
                </a:lnTo>
                <a:close/>
              </a:path>
            </a:pathLst>
          </a:custGeom>
          <a:blipFill>
            <a:blip r:embed="rId3"/>
            <a:stretch>
              <a:fillRect t="-13852"/>
            </a:stretch>
          </a:blipFill>
        </p:spPr>
      </p:sp>
      <p:sp>
        <p:nvSpPr>
          <p:cNvPr id="4" name="TextBox 4"/>
          <p:cNvSpPr txBox="1"/>
          <p:nvPr/>
        </p:nvSpPr>
        <p:spPr>
          <a:xfrm>
            <a:off x="11790663" y="5493072"/>
            <a:ext cx="5802794" cy="3171034"/>
          </a:xfrm>
          <a:prstGeom prst="rect">
            <a:avLst/>
          </a:prstGeom>
        </p:spPr>
        <p:txBody>
          <a:bodyPr lIns="0" tIns="0" rIns="0" bIns="0" rtlCol="0" anchor="t">
            <a:spAutoFit/>
          </a:bodyPr>
          <a:lstStyle/>
          <a:p>
            <a:pPr algn="just">
              <a:lnSpc>
                <a:spcPts val="2834"/>
              </a:lnSpc>
            </a:pPr>
            <a:r>
              <a:rPr lang="en-US" sz="2231">
                <a:solidFill>
                  <a:srgbClr val="231F20"/>
                </a:solidFill>
                <a:latin typeface="Aileron Bold"/>
              </a:rPr>
              <a:t>Paraplegia</a:t>
            </a:r>
          </a:p>
          <a:p>
            <a:pPr marL="481852" lvl="1" indent="-240926">
              <a:lnSpc>
                <a:spcPts val="2834"/>
              </a:lnSpc>
              <a:buFont typeface="Arial"/>
              <a:buChar char="•"/>
            </a:pPr>
            <a:r>
              <a:rPr lang="en-US" sz="2231">
                <a:solidFill>
                  <a:srgbClr val="231F20"/>
                </a:solidFill>
                <a:latin typeface="Aileron"/>
              </a:rPr>
              <a:t>Merupakan salah satu jenis dari paralisis, yaitu kelumpuhan atau hilangnya fungsi otot yang terjadi di bagian-bagian tertentu tubuh.</a:t>
            </a:r>
          </a:p>
          <a:p>
            <a:pPr>
              <a:lnSpc>
                <a:spcPts val="2834"/>
              </a:lnSpc>
            </a:pPr>
            <a:endParaRPr lang="en-US" sz="2231">
              <a:solidFill>
                <a:srgbClr val="231F20"/>
              </a:solidFill>
              <a:latin typeface="Aileron"/>
            </a:endParaRPr>
          </a:p>
          <a:p>
            <a:pPr marL="481852" lvl="1" indent="-240926">
              <a:lnSpc>
                <a:spcPts val="2834"/>
              </a:lnSpc>
              <a:buFont typeface="Arial"/>
              <a:buChar char="•"/>
            </a:pPr>
            <a:r>
              <a:rPr lang="en-US" sz="2231">
                <a:solidFill>
                  <a:srgbClr val="231F20"/>
                </a:solidFill>
                <a:latin typeface="Aileron"/>
              </a:rPr>
              <a:t>Bahagian tubuh yang umumnya terdampak adalah tungkai kaki, paha, jari kaki, telapak kaki, dan terkadang perut.</a:t>
            </a:r>
          </a:p>
        </p:txBody>
      </p:sp>
      <p:sp>
        <p:nvSpPr>
          <p:cNvPr id="5" name="TextBox 5"/>
          <p:cNvSpPr txBox="1"/>
          <p:nvPr/>
        </p:nvSpPr>
        <p:spPr>
          <a:xfrm>
            <a:off x="1223588" y="1056323"/>
            <a:ext cx="16035712" cy="1372265"/>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TAHAP KECEDERAAN DAN KELUMPAHAN BERPANJANG</a:t>
            </a:r>
          </a:p>
          <a:p>
            <a:pPr algn="ctr">
              <a:lnSpc>
                <a:spcPts val="5306"/>
              </a:lnSpc>
            </a:pPr>
            <a:r>
              <a:rPr lang="en-US" sz="4245" spc="21">
                <a:solidFill>
                  <a:srgbClr val="2B2C30"/>
                </a:solidFill>
                <a:latin typeface="Playfair Display Bold Italics"/>
              </a:rPr>
              <a:t>(LEVELS OF INJURY AND EXTEND OF PARALYSIS)</a:t>
            </a:r>
          </a:p>
        </p:txBody>
      </p:sp>
      <p:sp>
        <p:nvSpPr>
          <p:cNvPr id="6" name="Freeform 6"/>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4">
              <a:alphaModFix amt="15000"/>
            </a:blip>
            <a:stretch>
              <a:fillRect/>
            </a:stretch>
          </a:blipFill>
        </p:spPr>
      </p:sp>
      <p:sp>
        <p:nvSpPr>
          <p:cNvPr id="7" name="TextBox 7"/>
          <p:cNvSpPr txBox="1"/>
          <p:nvPr/>
        </p:nvSpPr>
        <p:spPr>
          <a:xfrm>
            <a:off x="694543" y="3548458"/>
            <a:ext cx="5802794" cy="3171034"/>
          </a:xfrm>
          <a:prstGeom prst="rect">
            <a:avLst/>
          </a:prstGeom>
        </p:spPr>
        <p:txBody>
          <a:bodyPr lIns="0" tIns="0" rIns="0" bIns="0" rtlCol="0" anchor="t">
            <a:spAutoFit/>
          </a:bodyPr>
          <a:lstStyle/>
          <a:p>
            <a:pPr algn="just">
              <a:lnSpc>
                <a:spcPts val="2834"/>
              </a:lnSpc>
            </a:pPr>
            <a:r>
              <a:rPr lang="en-US" sz="2231">
                <a:solidFill>
                  <a:srgbClr val="231F20"/>
                </a:solidFill>
                <a:latin typeface="Aileron Bold"/>
              </a:rPr>
              <a:t>Quadriplegia </a:t>
            </a:r>
          </a:p>
          <a:p>
            <a:pPr marL="481852" lvl="1" indent="-240926">
              <a:lnSpc>
                <a:spcPts val="2834"/>
              </a:lnSpc>
              <a:buFont typeface="Arial"/>
              <a:buChar char="•"/>
            </a:pPr>
            <a:r>
              <a:rPr lang="en-US" sz="2231">
                <a:solidFill>
                  <a:srgbClr val="231F20"/>
                </a:solidFill>
                <a:latin typeface="Aileron"/>
              </a:rPr>
              <a:t>Kelumpuhan keempat tungkai dan badan yang disebabkan oleh penyakit ataupun cedera pada otak maupun saraf tulang belakang. </a:t>
            </a:r>
          </a:p>
          <a:p>
            <a:pPr marL="481852" lvl="1" indent="-240926">
              <a:lnSpc>
                <a:spcPts val="2834"/>
              </a:lnSpc>
              <a:buFont typeface="Arial"/>
              <a:buChar char="•"/>
            </a:pPr>
            <a:r>
              <a:rPr lang="en-US" sz="2231">
                <a:solidFill>
                  <a:srgbClr val="231F20"/>
                </a:solidFill>
                <a:latin typeface="Aileron"/>
              </a:rPr>
              <a:t>Kelumpuhan yang paling parah. </a:t>
            </a:r>
          </a:p>
          <a:p>
            <a:pPr marL="481852" lvl="1" indent="-240926">
              <a:lnSpc>
                <a:spcPts val="2834"/>
              </a:lnSpc>
              <a:buFont typeface="Arial"/>
              <a:buChar char="•"/>
            </a:pPr>
            <a:r>
              <a:rPr lang="en-US" sz="2231">
                <a:solidFill>
                  <a:srgbClr val="231F20"/>
                </a:solidFill>
                <a:latin typeface="Aileron"/>
              </a:rPr>
              <a:t>Tidak dapat menggerakkan tangan, lengan, badan, tungkai, kaki, dan bagian panggul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1433726" y="2521821"/>
            <a:ext cx="5946449" cy="4767070"/>
          </a:xfrm>
          <a:custGeom>
            <a:avLst/>
            <a:gdLst/>
            <a:ahLst/>
            <a:cxnLst/>
            <a:rect l="l" t="t" r="r" b="b"/>
            <a:pathLst>
              <a:path w="5946449" h="4767070">
                <a:moveTo>
                  <a:pt x="0" y="0"/>
                </a:moveTo>
                <a:lnTo>
                  <a:pt x="5946449" y="0"/>
                </a:lnTo>
                <a:lnTo>
                  <a:pt x="5946449" y="4767070"/>
                </a:lnTo>
                <a:lnTo>
                  <a:pt x="0" y="4767070"/>
                </a:lnTo>
                <a:lnTo>
                  <a:pt x="0" y="0"/>
                </a:lnTo>
                <a:close/>
              </a:path>
            </a:pathLst>
          </a:custGeom>
          <a:blipFill>
            <a:blip r:embed="rId3"/>
            <a:stretch>
              <a:fillRect/>
            </a:stretch>
          </a:blipFill>
        </p:spPr>
      </p:sp>
      <p:sp>
        <p:nvSpPr>
          <p:cNvPr id="4" name="Freeform 4"/>
          <p:cNvSpPr/>
          <p:nvPr/>
        </p:nvSpPr>
        <p:spPr>
          <a:xfrm>
            <a:off x="719777" y="7583301"/>
            <a:ext cx="7374347" cy="1969409"/>
          </a:xfrm>
          <a:custGeom>
            <a:avLst/>
            <a:gdLst/>
            <a:ahLst/>
            <a:cxnLst/>
            <a:rect l="l" t="t" r="r" b="b"/>
            <a:pathLst>
              <a:path w="7374347" h="1969409">
                <a:moveTo>
                  <a:pt x="0" y="0"/>
                </a:moveTo>
                <a:lnTo>
                  <a:pt x="7374347" y="0"/>
                </a:lnTo>
                <a:lnTo>
                  <a:pt x="7374347" y="1969409"/>
                </a:lnTo>
                <a:lnTo>
                  <a:pt x="0" y="1969409"/>
                </a:lnTo>
                <a:lnTo>
                  <a:pt x="0" y="0"/>
                </a:lnTo>
                <a:close/>
              </a:path>
            </a:pathLst>
          </a:custGeom>
          <a:blipFill>
            <a:blip r:embed="rId4"/>
            <a:stretch>
              <a:fillRect t="-3074"/>
            </a:stretch>
          </a:blipFill>
        </p:spPr>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5">
              <a:alphaModFix amt="15000"/>
            </a:blip>
            <a:stretch>
              <a:fillRect/>
            </a:stretch>
          </a:blipFill>
        </p:spPr>
      </p:sp>
      <p:sp>
        <p:nvSpPr>
          <p:cNvPr id="6" name="TextBox 6"/>
          <p:cNvSpPr txBox="1"/>
          <p:nvPr/>
        </p:nvSpPr>
        <p:spPr>
          <a:xfrm>
            <a:off x="8415281" y="2502771"/>
            <a:ext cx="8844019" cy="6380606"/>
          </a:xfrm>
          <a:prstGeom prst="rect">
            <a:avLst/>
          </a:prstGeom>
        </p:spPr>
        <p:txBody>
          <a:bodyPr lIns="0" tIns="0" rIns="0" bIns="0" rtlCol="0" anchor="t">
            <a:spAutoFit/>
          </a:bodyPr>
          <a:lstStyle/>
          <a:p>
            <a:pPr marL="563816" lvl="1" indent="-281908" algn="just">
              <a:lnSpc>
                <a:spcPts val="3316"/>
              </a:lnSpc>
              <a:buFont typeface="Arial"/>
              <a:buChar char="•"/>
            </a:pPr>
            <a:r>
              <a:rPr lang="en-US" sz="2611">
                <a:solidFill>
                  <a:srgbClr val="231F20"/>
                </a:solidFill>
                <a:latin typeface="Aileron"/>
              </a:rPr>
              <a:t>Simptom adalah berbeza bergantung kepada lokasi kecederaan tersebut</a:t>
            </a:r>
          </a:p>
          <a:p>
            <a:pPr algn="just">
              <a:lnSpc>
                <a:spcPts val="3316"/>
              </a:lnSpc>
            </a:pPr>
            <a:endParaRPr lang="en-US" sz="2611">
              <a:solidFill>
                <a:srgbClr val="231F20"/>
              </a:solidFill>
              <a:latin typeface="Aileron"/>
            </a:endParaRPr>
          </a:p>
          <a:p>
            <a:pPr marL="563816" lvl="1" indent="-281908" algn="just">
              <a:lnSpc>
                <a:spcPts val="3316"/>
              </a:lnSpc>
              <a:buFont typeface="Arial"/>
              <a:buChar char="•"/>
            </a:pPr>
            <a:r>
              <a:rPr lang="en-US" sz="2611">
                <a:solidFill>
                  <a:srgbClr val="231F20"/>
                </a:solidFill>
                <a:latin typeface="Aileron"/>
              </a:rPr>
              <a:t>Kecederaan </a:t>
            </a:r>
            <a:r>
              <a:rPr lang="en-US" sz="2611">
                <a:solidFill>
                  <a:srgbClr val="231F20"/>
                </a:solidFill>
                <a:latin typeface="Aileron Italics"/>
              </a:rPr>
              <a:t>Cervical</a:t>
            </a:r>
            <a:r>
              <a:rPr lang="en-US" sz="2611">
                <a:solidFill>
                  <a:srgbClr val="231F20"/>
                </a:solidFill>
                <a:latin typeface="Aileron"/>
              </a:rPr>
              <a:t> dan </a:t>
            </a:r>
            <a:r>
              <a:rPr lang="en-US" sz="2611">
                <a:solidFill>
                  <a:srgbClr val="231F20"/>
                </a:solidFill>
                <a:latin typeface="Aileron Italics"/>
              </a:rPr>
              <a:t>Thoracic </a:t>
            </a:r>
          </a:p>
          <a:p>
            <a:pPr algn="just">
              <a:lnSpc>
                <a:spcPts val="3316"/>
              </a:lnSpc>
            </a:pPr>
            <a:r>
              <a:rPr lang="en-US" sz="2611">
                <a:solidFill>
                  <a:srgbClr val="231F20"/>
                </a:solidFill>
                <a:latin typeface="Aileron"/>
              </a:rPr>
              <a:t>Apabila kecederaan spinal berlaku di bahagian leheratau dada, terdapat beberapa tanda yang akan memberi kesanterhadap bahagian tangan &amp; kaki mangsa:</a:t>
            </a:r>
          </a:p>
          <a:p>
            <a:pPr marL="563816" lvl="1" indent="-281908" algn="just">
              <a:lnSpc>
                <a:spcPts val="4726"/>
              </a:lnSpc>
              <a:buFont typeface="Arial"/>
              <a:buChar char="•"/>
            </a:pPr>
            <a:r>
              <a:rPr lang="en-US" sz="2611">
                <a:solidFill>
                  <a:srgbClr val="231F20"/>
                </a:solidFill>
                <a:latin typeface="Aileron"/>
              </a:rPr>
              <a:t>Lemah seluruh anggota,Lumpuh</a:t>
            </a:r>
          </a:p>
          <a:p>
            <a:pPr marL="563816" lvl="1" indent="-281908" algn="just">
              <a:lnSpc>
                <a:spcPts val="4726"/>
              </a:lnSpc>
              <a:buFont typeface="Arial"/>
              <a:buChar char="•"/>
            </a:pPr>
            <a:r>
              <a:rPr lang="en-US" sz="2611">
                <a:solidFill>
                  <a:srgbClr val="231F20"/>
                </a:solidFill>
                <a:latin typeface="Aileron"/>
              </a:rPr>
              <a:t>Kesukaran bernafas</a:t>
            </a:r>
          </a:p>
          <a:p>
            <a:pPr marL="563816" lvl="1" indent="-281908" algn="just">
              <a:lnSpc>
                <a:spcPts val="4726"/>
              </a:lnSpc>
              <a:buFont typeface="Arial"/>
              <a:buChar char="•"/>
            </a:pPr>
            <a:r>
              <a:rPr lang="en-US" sz="2611">
                <a:solidFill>
                  <a:srgbClr val="231F20"/>
                </a:solidFill>
                <a:latin typeface="Aileron"/>
              </a:rPr>
              <a:t>Spasticity – Kejang otottak normal</a:t>
            </a:r>
          </a:p>
          <a:p>
            <a:pPr marL="563816" lvl="1" indent="-281908" algn="just">
              <a:lnSpc>
                <a:spcPts val="4726"/>
              </a:lnSpc>
              <a:buFont typeface="Arial"/>
              <a:buChar char="•"/>
            </a:pPr>
            <a:r>
              <a:rPr lang="en-US" sz="2611">
                <a:solidFill>
                  <a:srgbClr val="231F20"/>
                </a:solidFill>
                <a:latin typeface="Aileron"/>
              </a:rPr>
              <a:t>Perubahan pada deria rasa – Numbness</a:t>
            </a:r>
          </a:p>
          <a:p>
            <a:pPr marL="563816" lvl="1" indent="-281908" algn="just">
              <a:lnSpc>
                <a:spcPts val="4726"/>
              </a:lnSpc>
              <a:buFont typeface="Arial"/>
              <a:buChar char="•"/>
            </a:pPr>
            <a:r>
              <a:rPr lang="en-US" sz="2611">
                <a:solidFill>
                  <a:srgbClr val="231F20"/>
                </a:solidFill>
                <a:latin typeface="Aileron"/>
              </a:rPr>
              <a:t>Kesakitan</a:t>
            </a:r>
          </a:p>
          <a:p>
            <a:pPr marL="563816" lvl="1" indent="-281908" algn="just">
              <a:lnSpc>
                <a:spcPts val="4726"/>
              </a:lnSpc>
              <a:buFont typeface="Arial"/>
              <a:buChar char="•"/>
            </a:pPr>
            <a:r>
              <a:rPr lang="en-US" sz="2611">
                <a:solidFill>
                  <a:srgbClr val="231F20"/>
                </a:solidFill>
                <a:latin typeface="Aileron"/>
              </a:rPr>
              <a:t>Hilang kawalan Bladder</a:t>
            </a:r>
          </a:p>
        </p:txBody>
      </p:sp>
      <p:sp>
        <p:nvSpPr>
          <p:cNvPr id="7" name="TextBox 7"/>
          <p:cNvSpPr txBox="1"/>
          <p:nvPr/>
        </p:nvSpPr>
        <p:spPr>
          <a:xfrm>
            <a:off x="1028700" y="1009650"/>
            <a:ext cx="16035712"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SIMPTOM &amp; SIGN KECEDERAAN SPINAL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4" name="Freeform 4"/>
          <p:cNvSpPr/>
          <p:nvPr/>
        </p:nvSpPr>
        <p:spPr>
          <a:xfrm rot="1311661" flipH="1">
            <a:off x="8874269" y="5755669"/>
            <a:ext cx="4514695" cy="4239089"/>
          </a:xfrm>
          <a:custGeom>
            <a:avLst/>
            <a:gdLst/>
            <a:ahLst/>
            <a:cxnLst/>
            <a:rect l="l" t="t" r="r" b="b"/>
            <a:pathLst>
              <a:path w="4514695" h="4239089">
                <a:moveTo>
                  <a:pt x="4514695" y="0"/>
                </a:moveTo>
                <a:lnTo>
                  <a:pt x="0" y="0"/>
                </a:lnTo>
                <a:lnTo>
                  <a:pt x="0" y="4239088"/>
                </a:lnTo>
                <a:lnTo>
                  <a:pt x="4514695" y="4239088"/>
                </a:lnTo>
                <a:lnTo>
                  <a:pt x="4514695" y="0"/>
                </a:lnTo>
                <a:close/>
              </a:path>
            </a:pathLst>
          </a:custGeom>
          <a:blipFill>
            <a:blip r:embed="rId4"/>
            <a:stretch>
              <a:fillRect/>
            </a:stretch>
          </a:blipFill>
        </p:spPr>
      </p:sp>
      <p:sp>
        <p:nvSpPr>
          <p:cNvPr id="5" name="Freeform 5"/>
          <p:cNvSpPr/>
          <p:nvPr/>
        </p:nvSpPr>
        <p:spPr>
          <a:xfrm>
            <a:off x="6277595" y="6621098"/>
            <a:ext cx="3258630" cy="2168713"/>
          </a:xfrm>
          <a:custGeom>
            <a:avLst/>
            <a:gdLst/>
            <a:ahLst/>
            <a:cxnLst/>
            <a:rect l="l" t="t" r="r" b="b"/>
            <a:pathLst>
              <a:path w="3258630" h="2168713">
                <a:moveTo>
                  <a:pt x="0" y="0"/>
                </a:moveTo>
                <a:lnTo>
                  <a:pt x="3258630" y="0"/>
                </a:lnTo>
                <a:lnTo>
                  <a:pt x="3258630" y="2168713"/>
                </a:lnTo>
                <a:lnTo>
                  <a:pt x="0" y="2168713"/>
                </a:lnTo>
                <a:lnTo>
                  <a:pt x="0" y="0"/>
                </a:lnTo>
                <a:close/>
              </a:path>
            </a:pathLst>
          </a:custGeom>
          <a:blipFill>
            <a:blip r:embed="rId5"/>
            <a:stretch>
              <a:fillRect/>
            </a:stretch>
          </a:blipFill>
        </p:spPr>
      </p:sp>
      <p:sp>
        <p:nvSpPr>
          <p:cNvPr id="6" name="Freeform 6"/>
          <p:cNvSpPr/>
          <p:nvPr/>
        </p:nvSpPr>
        <p:spPr>
          <a:xfrm>
            <a:off x="13424673" y="6334236"/>
            <a:ext cx="2521704" cy="2742437"/>
          </a:xfrm>
          <a:custGeom>
            <a:avLst/>
            <a:gdLst/>
            <a:ahLst/>
            <a:cxnLst/>
            <a:rect l="l" t="t" r="r" b="b"/>
            <a:pathLst>
              <a:path w="2521704" h="2742437">
                <a:moveTo>
                  <a:pt x="0" y="0"/>
                </a:moveTo>
                <a:lnTo>
                  <a:pt x="2521704" y="0"/>
                </a:lnTo>
                <a:lnTo>
                  <a:pt x="2521704" y="2742437"/>
                </a:lnTo>
                <a:lnTo>
                  <a:pt x="0" y="2742437"/>
                </a:lnTo>
                <a:lnTo>
                  <a:pt x="0" y="0"/>
                </a:lnTo>
                <a:close/>
              </a:path>
            </a:pathLst>
          </a:custGeom>
          <a:blipFill>
            <a:blip r:embed="rId6"/>
            <a:stretch>
              <a:fillRect/>
            </a:stretch>
          </a:blipFill>
        </p:spPr>
      </p:sp>
      <p:sp>
        <p:nvSpPr>
          <p:cNvPr id="7" name="Freeform 7"/>
          <p:cNvSpPr/>
          <p:nvPr/>
        </p:nvSpPr>
        <p:spPr>
          <a:xfrm>
            <a:off x="2853515" y="6334236"/>
            <a:ext cx="3812938" cy="3081954"/>
          </a:xfrm>
          <a:custGeom>
            <a:avLst/>
            <a:gdLst/>
            <a:ahLst/>
            <a:cxnLst/>
            <a:rect l="l" t="t" r="r" b="b"/>
            <a:pathLst>
              <a:path w="3812938" h="3081954">
                <a:moveTo>
                  <a:pt x="0" y="0"/>
                </a:moveTo>
                <a:lnTo>
                  <a:pt x="3812938" y="0"/>
                </a:lnTo>
                <a:lnTo>
                  <a:pt x="3812938" y="3081954"/>
                </a:lnTo>
                <a:lnTo>
                  <a:pt x="0" y="3081954"/>
                </a:lnTo>
                <a:lnTo>
                  <a:pt x="0" y="0"/>
                </a:lnTo>
                <a:close/>
              </a:path>
            </a:pathLst>
          </a:custGeom>
          <a:blipFill>
            <a:blip r:embed="rId7"/>
            <a:stretch>
              <a:fillRect r="-3922"/>
            </a:stretch>
          </a:blipFill>
        </p:spPr>
      </p:sp>
      <p:sp>
        <p:nvSpPr>
          <p:cNvPr id="8" name="TextBox 8"/>
          <p:cNvSpPr txBox="1"/>
          <p:nvPr/>
        </p:nvSpPr>
        <p:spPr>
          <a:xfrm>
            <a:off x="2187161" y="2624441"/>
            <a:ext cx="10619666" cy="2623945"/>
          </a:xfrm>
          <a:prstGeom prst="rect">
            <a:avLst/>
          </a:prstGeom>
        </p:spPr>
        <p:txBody>
          <a:bodyPr lIns="0" tIns="0" rIns="0" bIns="0" rtlCol="0" anchor="t">
            <a:spAutoFit/>
          </a:bodyPr>
          <a:lstStyle/>
          <a:p>
            <a:pPr marL="651177" lvl="1" indent="-325588" algn="just">
              <a:lnSpc>
                <a:spcPts val="5308"/>
              </a:lnSpc>
              <a:buFont typeface="Arial"/>
              <a:buChar char="•"/>
            </a:pPr>
            <a:r>
              <a:rPr lang="en-US" sz="3016">
                <a:solidFill>
                  <a:srgbClr val="231F20"/>
                </a:solidFill>
                <a:latin typeface="Aileron"/>
              </a:rPr>
              <a:t>Minimakan pergerakkan mangsa,</a:t>
            </a:r>
          </a:p>
          <a:p>
            <a:pPr marL="651177" lvl="1" indent="-325588" algn="just">
              <a:lnSpc>
                <a:spcPts val="5308"/>
              </a:lnSpc>
              <a:buFont typeface="Arial"/>
              <a:buChar char="•"/>
            </a:pPr>
            <a:r>
              <a:rPr lang="en-US" sz="3016">
                <a:solidFill>
                  <a:srgbClr val="231F20"/>
                </a:solidFill>
                <a:latin typeface="Aileron"/>
              </a:rPr>
              <a:t>Immobilisasi (Penstabilan),</a:t>
            </a:r>
          </a:p>
          <a:p>
            <a:pPr marL="651177" lvl="1" indent="-325588" algn="just">
              <a:lnSpc>
                <a:spcPts val="5308"/>
              </a:lnSpc>
              <a:buFont typeface="Arial"/>
              <a:buChar char="•"/>
            </a:pPr>
            <a:r>
              <a:rPr lang="en-US" sz="3016">
                <a:solidFill>
                  <a:srgbClr val="231F20"/>
                </a:solidFill>
                <a:latin typeface="Aileron"/>
              </a:rPr>
              <a:t>Penggunaan </a:t>
            </a:r>
            <a:r>
              <a:rPr lang="en-US" sz="3016">
                <a:solidFill>
                  <a:srgbClr val="231F20"/>
                </a:solidFill>
                <a:latin typeface="Aileron Italics"/>
              </a:rPr>
              <a:t>cervical collar,Head Immobilization,</a:t>
            </a:r>
          </a:p>
          <a:p>
            <a:pPr marL="651177" lvl="1" indent="-325588" algn="just">
              <a:lnSpc>
                <a:spcPts val="5308"/>
              </a:lnSpc>
              <a:buFont typeface="Arial"/>
              <a:buChar char="•"/>
            </a:pPr>
            <a:r>
              <a:rPr lang="en-US" sz="3016">
                <a:solidFill>
                  <a:srgbClr val="231F20"/>
                </a:solidFill>
                <a:latin typeface="Aileron Italics"/>
              </a:rPr>
              <a:t>Long Board</a:t>
            </a:r>
            <a:r>
              <a:rPr lang="en-US" sz="3016">
                <a:solidFill>
                  <a:srgbClr val="231F20"/>
                </a:solidFill>
                <a:latin typeface="Aileron"/>
              </a:rPr>
              <a:t> dan </a:t>
            </a:r>
            <a:r>
              <a:rPr lang="en-US" sz="3016">
                <a:solidFill>
                  <a:srgbClr val="231F20"/>
                </a:solidFill>
                <a:latin typeface="Aileron Italics"/>
              </a:rPr>
              <a:t>stretcher strap</a:t>
            </a:r>
          </a:p>
        </p:txBody>
      </p:sp>
      <p:sp>
        <p:nvSpPr>
          <p:cNvPr id="9" name="TextBox 9"/>
          <p:cNvSpPr txBox="1"/>
          <p:nvPr/>
        </p:nvSpPr>
        <p:spPr>
          <a:xfrm>
            <a:off x="1028700" y="1009650"/>
            <a:ext cx="16035712"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PERAWATAN AWAL DAN PERALATAN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7506331" y="3196314"/>
            <a:ext cx="9752969" cy="5183836"/>
          </a:xfrm>
          <a:prstGeom prst="rect">
            <a:avLst/>
          </a:prstGeom>
        </p:spPr>
        <p:txBody>
          <a:bodyPr lIns="0" tIns="0" rIns="0" bIns="0" rtlCol="0" anchor="t">
            <a:spAutoFit/>
          </a:bodyPr>
          <a:lstStyle/>
          <a:p>
            <a:pPr marL="704402" lvl="1" indent="-352201" algn="just">
              <a:lnSpc>
                <a:spcPts val="4143"/>
              </a:lnSpc>
              <a:buFont typeface="Arial"/>
              <a:buChar char="•"/>
            </a:pPr>
            <a:r>
              <a:rPr lang="en-US" sz="3262">
                <a:solidFill>
                  <a:srgbClr val="231F20"/>
                </a:solidFill>
                <a:latin typeface="Aileron"/>
              </a:rPr>
              <a:t>Teknik </a:t>
            </a:r>
            <a:r>
              <a:rPr lang="en-US" sz="3262">
                <a:solidFill>
                  <a:srgbClr val="231F20"/>
                </a:solidFill>
                <a:latin typeface="Aileron Italics"/>
              </a:rPr>
              <a:t>Log Roll </a:t>
            </a:r>
            <a:r>
              <a:rPr lang="en-US" sz="3262">
                <a:solidFill>
                  <a:srgbClr val="231F20"/>
                </a:solidFill>
                <a:latin typeface="Aileron"/>
              </a:rPr>
              <a:t>adalah untuk mengiringkan mangsa dengan serentak dan dijaga rapi setiap saat pergerakan tersebut dengan selamat.</a:t>
            </a:r>
          </a:p>
          <a:p>
            <a:pPr algn="just">
              <a:lnSpc>
                <a:spcPts val="4143"/>
              </a:lnSpc>
            </a:pPr>
            <a:endParaRPr lang="en-US" sz="3262">
              <a:solidFill>
                <a:srgbClr val="231F20"/>
              </a:solidFill>
              <a:latin typeface="Aileron"/>
            </a:endParaRPr>
          </a:p>
          <a:p>
            <a:pPr marL="704402" lvl="1" indent="-352201" algn="just">
              <a:lnSpc>
                <a:spcPts val="4143"/>
              </a:lnSpc>
              <a:buFont typeface="Arial"/>
              <a:buChar char="•"/>
            </a:pPr>
            <a:r>
              <a:rPr lang="en-US" sz="3262">
                <a:solidFill>
                  <a:srgbClr val="231F20"/>
                </a:solidFill>
                <a:latin typeface="Aileron"/>
              </a:rPr>
              <a:t>Pastikan mangsa kecederaan spina atau tulang belakang, stabilkan kepala dan leher. Mangsa kecederaan spina atau tulang belakang ini mesti pakaikan </a:t>
            </a:r>
            <a:r>
              <a:rPr lang="en-US" sz="3262">
                <a:solidFill>
                  <a:srgbClr val="231F20"/>
                </a:solidFill>
                <a:latin typeface="Aileron Italics"/>
              </a:rPr>
              <a:t>Cervical Collar, Long Spinal Board dan Head Immobilizer </a:t>
            </a:r>
            <a:r>
              <a:rPr lang="en-US" sz="3262">
                <a:solidFill>
                  <a:srgbClr val="231F20"/>
                </a:solidFill>
                <a:latin typeface="Aileron"/>
              </a:rPr>
              <a:t>dan pasang strap kepada mangsa dengan selamat. </a:t>
            </a:r>
          </a:p>
        </p:txBody>
      </p:sp>
      <p:sp>
        <p:nvSpPr>
          <p:cNvPr id="4" name="TextBox 4"/>
          <p:cNvSpPr txBox="1"/>
          <p:nvPr/>
        </p:nvSpPr>
        <p:spPr>
          <a:xfrm>
            <a:off x="8022010" y="1009650"/>
            <a:ext cx="9237290" cy="1418937"/>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Italics"/>
              </a:rPr>
              <a:t>LOG ROLL</a:t>
            </a:r>
            <a:r>
              <a:rPr lang="en-US" sz="4545" spc="22">
                <a:solidFill>
                  <a:srgbClr val="2B2C30"/>
                </a:solidFill>
                <a:latin typeface="Playfair Display Bold"/>
              </a:rPr>
              <a:t> KEPDADA MANGSA  KECEDERAAN SPINA </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1465490" y="1034464"/>
            <a:ext cx="5080038" cy="2218555"/>
          </a:xfrm>
          <a:custGeom>
            <a:avLst/>
            <a:gdLst/>
            <a:ahLst/>
            <a:cxnLst/>
            <a:rect l="l" t="t" r="r" b="b"/>
            <a:pathLst>
              <a:path w="5080038" h="2218555">
                <a:moveTo>
                  <a:pt x="0" y="0"/>
                </a:moveTo>
                <a:lnTo>
                  <a:pt x="5080037" y="0"/>
                </a:lnTo>
                <a:lnTo>
                  <a:pt x="5080037" y="2218555"/>
                </a:lnTo>
                <a:lnTo>
                  <a:pt x="0" y="2218555"/>
                </a:lnTo>
                <a:lnTo>
                  <a:pt x="0" y="0"/>
                </a:lnTo>
                <a:close/>
              </a:path>
            </a:pathLst>
          </a:custGeom>
          <a:blipFill>
            <a:blip r:embed="rId4"/>
            <a:stretch>
              <a:fillRect/>
            </a:stretch>
          </a:blipFill>
        </p:spPr>
      </p:sp>
      <p:sp>
        <p:nvSpPr>
          <p:cNvPr id="7" name="Freeform 7"/>
          <p:cNvSpPr/>
          <p:nvPr/>
        </p:nvSpPr>
        <p:spPr>
          <a:xfrm>
            <a:off x="1575695" y="3806592"/>
            <a:ext cx="4584883" cy="2673817"/>
          </a:xfrm>
          <a:custGeom>
            <a:avLst/>
            <a:gdLst/>
            <a:ahLst/>
            <a:cxnLst/>
            <a:rect l="l" t="t" r="r" b="b"/>
            <a:pathLst>
              <a:path w="4584883" h="2673817">
                <a:moveTo>
                  <a:pt x="0" y="0"/>
                </a:moveTo>
                <a:lnTo>
                  <a:pt x="4584884" y="0"/>
                </a:lnTo>
                <a:lnTo>
                  <a:pt x="4584884" y="2673816"/>
                </a:lnTo>
                <a:lnTo>
                  <a:pt x="0" y="2673816"/>
                </a:lnTo>
                <a:lnTo>
                  <a:pt x="0" y="0"/>
                </a:lnTo>
                <a:close/>
              </a:path>
            </a:pathLst>
          </a:custGeom>
          <a:blipFill>
            <a:blip r:embed="rId5"/>
            <a:stretch>
              <a:fillRect/>
            </a:stretch>
          </a:blipFill>
        </p:spPr>
      </p:sp>
      <p:sp>
        <p:nvSpPr>
          <p:cNvPr id="8" name="Freeform 8"/>
          <p:cNvSpPr/>
          <p:nvPr/>
        </p:nvSpPr>
        <p:spPr>
          <a:xfrm>
            <a:off x="1465490" y="7291283"/>
            <a:ext cx="4264010" cy="2490464"/>
          </a:xfrm>
          <a:custGeom>
            <a:avLst/>
            <a:gdLst/>
            <a:ahLst/>
            <a:cxnLst/>
            <a:rect l="l" t="t" r="r" b="b"/>
            <a:pathLst>
              <a:path w="4264010" h="2490464">
                <a:moveTo>
                  <a:pt x="0" y="0"/>
                </a:moveTo>
                <a:lnTo>
                  <a:pt x="4264009" y="0"/>
                </a:lnTo>
                <a:lnTo>
                  <a:pt x="4264009" y="2490464"/>
                </a:lnTo>
                <a:lnTo>
                  <a:pt x="0" y="2490464"/>
                </a:lnTo>
                <a:lnTo>
                  <a:pt x="0" y="0"/>
                </a:lnTo>
                <a:close/>
              </a:path>
            </a:pathLst>
          </a:custGeom>
          <a:blipFill>
            <a:blip r:embed="rId6"/>
            <a:stretch>
              <a:fillRect b="-8020"/>
            </a:stretch>
          </a:blipFill>
        </p:spPr>
      </p:sp>
      <p:sp>
        <p:nvSpPr>
          <p:cNvPr id="9" name="TextBox 9"/>
          <p:cNvSpPr txBox="1"/>
          <p:nvPr/>
        </p:nvSpPr>
        <p:spPr>
          <a:xfrm>
            <a:off x="1057476" y="948739"/>
            <a:ext cx="518219" cy="1817751"/>
          </a:xfrm>
          <a:prstGeom prst="rect">
            <a:avLst/>
          </a:prstGeom>
        </p:spPr>
        <p:txBody>
          <a:bodyPr lIns="0" tIns="0" rIns="0" bIns="0" rtlCol="0" anchor="t">
            <a:spAutoFit/>
          </a:bodyPr>
          <a:lstStyle/>
          <a:p>
            <a:pPr algn="just">
              <a:lnSpc>
                <a:spcPts val="14592"/>
              </a:lnSpc>
            </a:pPr>
            <a:r>
              <a:rPr lang="en-US" sz="11400" spc="1242">
                <a:solidFill>
                  <a:srgbClr val="000000"/>
                </a:solidFill>
                <a:latin typeface="Oswald Bold"/>
              </a:rPr>
              <a:t>1</a:t>
            </a:r>
          </a:p>
        </p:txBody>
      </p:sp>
      <p:sp>
        <p:nvSpPr>
          <p:cNvPr id="10" name="TextBox 10"/>
          <p:cNvSpPr txBox="1"/>
          <p:nvPr/>
        </p:nvSpPr>
        <p:spPr>
          <a:xfrm>
            <a:off x="947270" y="3720867"/>
            <a:ext cx="518219" cy="1817751"/>
          </a:xfrm>
          <a:prstGeom prst="rect">
            <a:avLst/>
          </a:prstGeom>
        </p:spPr>
        <p:txBody>
          <a:bodyPr lIns="0" tIns="0" rIns="0" bIns="0" rtlCol="0" anchor="t">
            <a:spAutoFit/>
          </a:bodyPr>
          <a:lstStyle/>
          <a:p>
            <a:pPr algn="just">
              <a:lnSpc>
                <a:spcPts val="14592"/>
              </a:lnSpc>
            </a:pPr>
            <a:r>
              <a:rPr lang="en-US" sz="11400" spc="1242">
                <a:solidFill>
                  <a:srgbClr val="000000"/>
                </a:solidFill>
                <a:latin typeface="Oswald Bold"/>
              </a:rPr>
              <a:t>2</a:t>
            </a:r>
          </a:p>
        </p:txBody>
      </p:sp>
      <p:sp>
        <p:nvSpPr>
          <p:cNvPr id="11" name="TextBox 11"/>
          <p:cNvSpPr txBox="1"/>
          <p:nvPr/>
        </p:nvSpPr>
        <p:spPr>
          <a:xfrm>
            <a:off x="1057476" y="7052648"/>
            <a:ext cx="840025" cy="1830728"/>
          </a:xfrm>
          <a:prstGeom prst="rect">
            <a:avLst/>
          </a:prstGeom>
        </p:spPr>
        <p:txBody>
          <a:bodyPr lIns="0" tIns="0" rIns="0" bIns="0" rtlCol="0" anchor="t">
            <a:spAutoFit/>
          </a:bodyPr>
          <a:lstStyle/>
          <a:p>
            <a:pPr algn="just">
              <a:lnSpc>
                <a:spcPts val="14601"/>
              </a:lnSpc>
            </a:pPr>
            <a:r>
              <a:rPr lang="en-US" sz="11407" spc="1243">
                <a:solidFill>
                  <a:srgbClr val="000000"/>
                </a:solidFill>
                <a:latin typeface="Oswald Bold"/>
              </a:rPr>
              <a:t>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1348</Words>
  <Application>Microsoft Office PowerPoint</Application>
  <PresentationFormat>Custom</PresentationFormat>
  <Paragraphs>216</Paragraphs>
  <Slides>35</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Arial</vt:lpstr>
      <vt:lpstr>Playfair Display Bold</vt:lpstr>
      <vt:lpstr>Poppins Bold Italics</vt:lpstr>
      <vt:lpstr>Aileron Bold Italics</vt:lpstr>
      <vt:lpstr>Poppins Bold</vt:lpstr>
      <vt:lpstr>Aileron Bold</vt:lpstr>
      <vt:lpstr>Oswald Bold</vt:lpstr>
      <vt:lpstr>Playfair Display Bold Italics</vt:lpstr>
      <vt:lpstr>Open Sauce Bold</vt:lpstr>
      <vt:lpstr>Aileron Italics</vt:lpstr>
      <vt:lpstr>Open Sauce Bold Italics</vt:lpstr>
      <vt:lpstr>Aileron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 6: BOMBA LIFE SUPPORT (BLS)</dc:title>
  <cp:lastModifiedBy>Hamidi 9w2mdp</cp:lastModifiedBy>
  <cp:revision>5</cp:revision>
  <dcterms:created xsi:type="dcterms:W3CDTF">2006-08-16T00:00:00Z</dcterms:created>
  <dcterms:modified xsi:type="dcterms:W3CDTF">2024-03-02T01:46:03Z</dcterms:modified>
  <dc:identifier>DAF86wQjPBU</dc:identifier>
</cp:coreProperties>
</file>